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71" r:id="rId7"/>
    <p:sldId id="275" r:id="rId8"/>
    <p:sldId id="272" r:id="rId9"/>
    <p:sldId id="273" r:id="rId10"/>
    <p:sldId id="274" r:id="rId11"/>
    <p:sldId id="276" r:id="rId12"/>
    <p:sldId id="277"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539F2FE-C69C-4DA9-A2FE-373C8C84EBE7}" type="datetimeFigureOut">
              <a:rPr lang="en-IN" smtClean="0"/>
              <a:t>10-06-2024</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AE10BF8-81C6-425C-AF72-49D1E513DFBA}"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39F2FE-C69C-4DA9-A2FE-373C8C84EBE7}" type="datetimeFigureOut">
              <a:rPr lang="en-IN" smtClean="0"/>
              <a:t>10-06-2024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7AE10BF8-81C6-425C-AF72-49D1E513DFBA}"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39F2FE-C69C-4DA9-A2FE-373C8C84EBE7}" type="datetimeFigureOut">
              <a:rPr lang="en-IN" smtClean="0"/>
              <a:t>10-06-2024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7AE10BF8-81C6-425C-AF72-49D1E513DFBA}"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39F2FE-C69C-4DA9-A2FE-373C8C84EBE7}" type="datetimeFigureOut">
              <a:rPr lang="en-IN" smtClean="0"/>
              <a:t>10-06-2024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7AE10BF8-81C6-425C-AF72-49D1E513DFBA}" type="slidenum">
              <a:rPr lang="en-IN" smtClean="0"/>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539F2FE-C69C-4DA9-A2FE-373C8C84EBE7}" type="datetimeFigureOut">
              <a:rPr lang="en-IN" smtClean="0"/>
              <a:t>10-06-2024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7AE10BF8-81C6-425C-AF72-49D1E513DFBA}" type="slidenum">
              <a:rPr lang="en-IN" smtClean="0"/>
              <a:t>‹#›</a:t>
            </a:fld>
            <a:endParaRPr lang="en-IN"/>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539F2FE-C69C-4DA9-A2FE-373C8C84EBE7}" type="datetimeFigureOut">
              <a:rPr lang="en-IN" smtClean="0"/>
              <a:t>10-06-2024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7AE10BF8-81C6-425C-AF72-49D1E513DFBA}" type="slidenum">
              <a:rPr lang="en-IN" smtClean="0"/>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539F2FE-C69C-4DA9-A2FE-373C8C84EBE7}" type="datetimeFigureOut">
              <a:rPr lang="en-IN" smtClean="0"/>
              <a:t>10-06-2024</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7AE10BF8-81C6-425C-AF72-49D1E513DFBA}"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539F2FE-C69C-4DA9-A2FE-373C8C84EBE7}" type="datetimeFigureOut">
              <a:rPr lang="en-IN" smtClean="0"/>
              <a:t>10-06-2024</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7AE10BF8-81C6-425C-AF72-49D1E513DFBA}" type="slidenum">
              <a:rPr lang="en-IN" smtClean="0"/>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539F2FE-C69C-4DA9-A2FE-373C8C84EBE7}" type="datetimeFigureOut">
              <a:rPr lang="en-IN" smtClean="0"/>
              <a:t>10-06-2024</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7AE10BF8-81C6-425C-AF72-49D1E513DFBA}"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extLst/>
          </a:lstStyle>
          <a:p>
            <a:fld id="{6539F2FE-C69C-4DA9-A2FE-373C8C84EBE7}" type="datetimeFigureOut">
              <a:rPr lang="en-IN" smtClean="0"/>
              <a:t>10-06-2024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7AE10BF8-81C6-425C-AF72-49D1E513DFBA}"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539F2FE-C69C-4DA9-A2FE-373C8C84EBE7}" type="datetimeFigureOut">
              <a:rPr lang="en-IN" smtClean="0"/>
              <a:t>10-06-2024</a:t>
            </a:fld>
            <a:endParaRPr lang="en-IN"/>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AE10BF8-81C6-425C-AF72-49D1E513DFBA}" type="slidenum">
              <a:rPr lang="en-IN" smtClean="0"/>
              <a:t>‹#›</a:t>
            </a:fld>
            <a:endParaRPr lang="en-IN"/>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6539F2FE-C69C-4DA9-A2FE-373C8C84EBE7}" type="datetimeFigureOut">
              <a:rPr lang="en-IN" smtClean="0"/>
              <a:t>10-06-2024</a:t>
            </a:fld>
            <a:endParaRPr lang="en-IN"/>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7AE10BF8-81C6-425C-AF72-49D1E513DFBA}"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A66779-D5C9-3C44-6941-6B3A83965AB2}"/>
              </a:ext>
            </a:extLst>
          </p:cNvPr>
          <p:cNvSpPr>
            <a:spLocks noGrp="1"/>
          </p:cNvSpPr>
          <p:nvPr>
            <p:ph type="ctrTitle"/>
          </p:nvPr>
        </p:nvSpPr>
        <p:spPr/>
        <p:txBody>
          <a:bodyPr>
            <a:normAutofit fontScale="90000"/>
          </a:bodyPr>
          <a:lstStyle/>
          <a:p>
            <a:pPr algn="ctr">
              <a:lnSpc>
                <a:spcPct val="107000"/>
              </a:lnSpc>
              <a:spcAft>
                <a:spcPts val="800"/>
              </a:spcAft>
            </a:pPr>
            <a:r>
              <a:rPr lang="en-US" sz="3600" b="1" kern="100" dirty="0">
                <a:solidFill>
                  <a:schemeClr val="tx1"/>
                </a:solidFill>
                <a:effectLst/>
                <a:latin typeface="Algerian" pitchFamily="82" charset="0"/>
                <a:ea typeface="Calibri" panose="020F0502020204030204" pitchFamily="34" charset="0"/>
                <a:cs typeface="Times New Roman" panose="02020603050405020304" pitchFamily="18" charset="0"/>
              </a:rPr>
              <a:t>IT Enabled Medical Sales Representative</a:t>
            </a:r>
            <a:r>
              <a:rPr lang="en-IN" sz="2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r>
            <a:br>
              <a:rPr lang="en-IN" sz="2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n-US" sz="2800" b="1"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en-IN" sz="2800" kern="100" dirty="0" smtClean="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r>
            <a:br>
              <a:rPr lang="en-IN" sz="2800" kern="100" dirty="0" smtClean="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n-US" sz="2800" b="1" kern="100" dirty="0" smtClean="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Module </a:t>
            </a:r>
            <a:r>
              <a:rPr lang="en-US" sz="2800" b="1"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1</a:t>
            </a:r>
            <a:r>
              <a:rPr lang="en-IN" sz="2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r>
            <a:br>
              <a:rPr lang="en-IN" sz="2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n-US" sz="2800" kern="100" dirty="0" smtClean="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Course Code:-MSR3021</a:t>
            </a:r>
            <a:r>
              <a:rPr lang="en-US" sz="2800" b="1"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r>
            <a:br>
              <a:rPr lang="en-US" sz="2800" b="1"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n-US" sz="2800" b="1"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TOPIC:-</a:t>
            </a:r>
            <a:r>
              <a:rPr lang="en-IN" sz="2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r>
            <a:br>
              <a:rPr lang="en-IN" sz="2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en-IN" sz="2800" dirty="0">
              <a:solidFill>
                <a:schemeClr val="accent1">
                  <a:lumMod val="50000"/>
                </a:schemeClr>
              </a:solidFill>
            </a:endParaRPr>
          </a:p>
        </p:txBody>
      </p:sp>
      <p:sp>
        <p:nvSpPr>
          <p:cNvPr id="3" name="Subtitle 2">
            <a:extLst>
              <a:ext uri="{FF2B5EF4-FFF2-40B4-BE49-F238E27FC236}">
                <a16:creationId xmlns:a16="http://schemas.microsoft.com/office/drawing/2014/main" xmlns="" id="{70AFAE23-B233-9C5F-68E8-024B53BE6A2E}"/>
              </a:ext>
            </a:extLst>
          </p:cNvPr>
          <p:cNvSpPr>
            <a:spLocks noGrp="1"/>
          </p:cNvSpPr>
          <p:nvPr>
            <p:ph type="subTitle" idx="1"/>
          </p:nvPr>
        </p:nvSpPr>
        <p:spPr>
          <a:xfrm>
            <a:off x="492373" y="3602038"/>
            <a:ext cx="11310425" cy="2918032"/>
          </a:xfrm>
        </p:spPr>
        <p:txBody>
          <a:bodyPr>
            <a:normAutofit/>
          </a:bodyPr>
          <a:lstStyle/>
          <a:p>
            <a:r>
              <a:rPr lang="en-US" sz="3200" b="1" kern="100" dirty="0" smtClean="0">
                <a:solidFill>
                  <a:srgbClr val="C00000"/>
                </a:solidFill>
                <a:latin typeface="Algerian" panose="04020705040A02060702" pitchFamily="82" charset="0"/>
                <a:ea typeface="Calibri" panose="020F0502020204030204" pitchFamily="34" charset="0"/>
                <a:cs typeface="Times New Roman" panose="02020603050405020304" pitchFamily="18" charset="0"/>
              </a:rPr>
              <a:t>Understanding the ROLE of </a:t>
            </a:r>
            <a:r>
              <a:rPr lang="en-US" sz="3200" b="1" kern="100" dirty="0" err="1" smtClean="0">
                <a:solidFill>
                  <a:srgbClr val="C00000"/>
                </a:solidFill>
                <a:latin typeface="Algerian" panose="04020705040A02060702" pitchFamily="82" charset="0"/>
                <a:ea typeface="Calibri" panose="020F0502020204030204" pitchFamily="34" charset="0"/>
                <a:cs typeface="Times New Roman" panose="02020603050405020304" pitchFamily="18" charset="0"/>
              </a:rPr>
              <a:t>msr</a:t>
            </a:r>
            <a:r>
              <a:rPr lang="en-US" sz="3200" b="1" kern="100" dirty="0" smtClean="0">
                <a:solidFill>
                  <a:srgbClr val="C00000"/>
                </a:solidFill>
                <a:latin typeface="Algerian" panose="04020705040A02060702" pitchFamily="82" charset="0"/>
                <a:ea typeface="Calibri" panose="020F0502020204030204" pitchFamily="34" charset="0"/>
                <a:cs typeface="Times New Roman" panose="02020603050405020304" pitchFamily="18" charset="0"/>
              </a:rPr>
              <a:t> and regulations for medical sales representative</a:t>
            </a:r>
          </a:p>
          <a:p>
            <a:r>
              <a:rPr lang="en-US" sz="3200" b="1" kern="100" dirty="0" smtClean="0">
                <a:solidFill>
                  <a:srgbClr val="C00000"/>
                </a:solidFill>
                <a:effectLst/>
                <a:latin typeface="Algerian" panose="04020705040A02060702" pitchFamily="82" charset="0"/>
                <a:ea typeface="Calibri" panose="020F0502020204030204" pitchFamily="34" charset="0"/>
                <a:cs typeface="Times New Roman" panose="02020603050405020304" pitchFamily="18" charset="0"/>
              </a:rPr>
              <a:t>Practice of soft communication skill</a:t>
            </a:r>
            <a:endParaRPr lang="en-IN" sz="3200" kern="100" dirty="0">
              <a:solidFill>
                <a:srgbClr val="C00000"/>
              </a:solidFill>
              <a:effectLst/>
              <a:latin typeface="Algerian" panose="04020705040A02060702" pitchFamily="82" charset="0"/>
              <a:ea typeface="Calibri" panose="020F0502020204030204" pitchFamily="34" charset="0"/>
              <a:cs typeface="Times New Roman" panose="02020603050405020304" pitchFamily="18" charset="0"/>
            </a:endParaRPr>
          </a:p>
          <a:p>
            <a:endParaRPr lang="en-IN" dirty="0">
              <a:solidFill>
                <a:srgbClr val="C00000"/>
              </a:solidFill>
            </a:endParaRPr>
          </a:p>
        </p:txBody>
      </p:sp>
    </p:spTree>
    <p:extLst>
      <p:ext uri="{BB962C8B-B14F-4D97-AF65-F5344CB8AC3E}">
        <p14:creationId xmlns:p14="http://schemas.microsoft.com/office/powerpoint/2010/main" val="25191446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a:bodyPr>
          <a:lstStyle/>
          <a:p>
            <a:pPr marL="109728" indent="0" fontAlgn="base">
              <a:buNone/>
            </a:pPr>
            <a:r>
              <a:rPr lang="en-IN" dirty="0" smtClean="0">
                <a:latin typeface="Cambria" pitchFamily="18" charset="0"/>
                <a:ea typeface="Cambria" pitchFamily="18" charset="0"/>
              </a:rPr>
              <a:t>	.</a:t>
            </a:r>
            <a:endParaRPr lang="en-IN" dirty="0">
              <a:latin typeface="Cambria" pitchFamily="18" charset="0"/>
              <a:ea typeface="Cambria" pitchFamily="18" charset="0"/>
            </a:endParaRPr>
          </a:p>
          <a:p>
            <a:pPr>
              <a:buFont typeface="Wingdings" pitchFamily="2" charset="2"/>
              <a:buChar char="q"/>
            </a:pPr>
            <a:r>
              <a:rPr lang="en-US" b="1" i="1" dirty="0">
                <a:latin typeface="Cambria" pitchFamily="18" charset="0"/>
                <a:ea typeface="Cambria" pitchFamily="18" charset="0"/>
              </a:rPr>
              <a:t>I</a:t>
            </a:r>
            <a:r>
              <a:rPr lang="en-US" dirty="0">
                <a:latin typeface="Cambria" pitchFamily="18" charset="0"/>
                <a:ea typeface="Cambria" pitchFamily="18" charset="0"/>
              </a:rPr>
              <a:t>n the next part of the interview, our AIM should able to make the retailer speak about quantified data. For example-</a:t>
            </a:r>
            <a:endParaRPr lang="en-IN" dirty="0">
              <a:latin typeface="Cambria" pitchFamily="18" charset="0"/>
              <a:ea typeface="Cambria" pitchFamily="18" charset="0"/>
            </a:endParaRPr>
          </a:p>
          <a:p>
            <a:pPr lvl="0">
              <a:buFont typeface="Wingdings" pitchFamily="2" charset="2"/>
              <a:buChar char="q"/>
            </a:pPr>
            <a:r>
              <a:rPr lang="en-US" dirty="0">
                <a:latin typeface="Cambria" pitchFamily="18" charset="0"/>
                <a:ea typeface="Cambria" pitchFamily="18" charset="0"/>
              </a:rPr>
              <a:t>Which brand of Pain killers you mostly sell in your counter</a:t>
            </a:r>
            <a:endParaRPr lang="en-IN" dirty="0">
              <a:latin typeface="Cambria" pitchFamily="18" charset="0"/>
              <a:ea typeface="Cambria" pitchFamily="18" charset="0"/>
            </a:endParaRPr>
          </a:p>
          <a:p>
            <a:pPr lvl="0">
              <a:buFont typeface="Wingdings" pitchFamily="2" charset="2"/>
              <a:buChar char="q"/>
            </a:pPr>
            <a:r>
              <a:rPr lang="en-US" dirty="0">
                <a:latin typeface="Cambria" pitchFamily="18" charset="0"/>
                <a:ea typeface="Cambria" pitchFamily="18" charset="0"/>
              </a:rPr>
              <a:t>Which is the highest moving brand</a:t>
            </a:r>
            <a:endParaRPr lang="en-IN" dirty="0">
              <a:latin typeface="Cambria" pitchFamily="18" charset="0"/>
              <a:ea typeface="Cambria" pitchFamily="18" charset="0"/>
            </a:endParaRPr>
          </a:p>
          <a:p>
            <a:pPr marL="109728" indent="0" fontAlgn="base">
              <a:buNone/>
            </a:pPr>
            <a:endParaRPr lang="en-IN" dirty="0"/>
          </a:p>
        </p:txBody>
      </p:sp>
      <p:sp>
        <p:nvSpPr>
          <p:cNvPr id="4" name="Title 3"/>
          <p:cNvSpPr>
            <a:spLocks noGrp="1"/>
          </p:cNvSpPr>
          <p:nvPr>
            <p:ph type="title"/>
          </p:nvPr>
        </p:nvSpPr>
        <p:spPr>
          <a:xfrm>
            <a:off x="609600" y="274637"/>
            <a:ext cx="10972800" cy="1862921"/>
          </a:xfrm>
        </p:spPr>
        <p:txBody>
          <a:bodyPr>
            <a:normAutofit fontScale="90000"/>
          </a:bodyPr>
          <a:lstStyle/>
          <a:p>
            <a:pPr algn="ctr"/>
            <a:r>
              <a:rPr lang="en-US" i="1" dirty="0">
                <a:solidFill>
                  <a:srgbClr val="C00000"/>
                </a:solidFill>
                <a:effectLst/>
                <a:latin typeface="Algerian" pitchFamily="82" charset="0"/>
              </a:rPr>
              <a:t>Step 4</a:t>
            </a:r>
            <a:r>
              <a:rPr lang="en-IN" dirty="0">
                <a:effectLst/>
              </a:rPr>
              <a:t/>
            </a:r>
            <a:br>
              <a:rPr lang="en-IN" dirty="0">
                <a:effectLst/>
              </a:rPr>
            </a:br>
            <a:r>
              <a:rPr lang="en-IN" dirty="0">
                <a:effectLst/>
              </a:rPr>
              <a:t/>
            </a:r>
            <a:br>
              <a:rPr lang="en-IN" dirty="0">
                <a:effectLst/>
              </a:rPr>
            </a:br>
            <a:r>
              <a:rPr lang="en-IN" dirty="0">
                <a:solidFill>
                  <a:srgbClr val="C00000"/>
                </a:solidFill>
                <a:effectLst/>
                <a:latin typeface="Algerian" pitchFamily="82" charset="0"/>
              </a:rPr>
              <a:t/>
            </a:r>
            <a:br>
              <a:rPr lang="en-IN" dirty="0">
                <a:solidFill>
                  <a:srgbClr val="C00000"/>
                </a:solidFill>
                <a:effectLst/>
                <a:latin typeface="Algerian" pitchFamily="82" charset="0"/>
              </a:rPr>
            </a:br>
            <a:endParaRPr lang="en-IN" dirty="0">
              <a:solidFill>
                <a:srgbClr val="C00000"/>
              </a:solidFill>
              <a:latin typeface="Algerian" pitchFamily="82" charset="0"/>
            </a:endParaRPr>
          </a:p>
        </p:txBody>
      </p:sp>
      <p:sp>
        <p:nvSpPr>
          <p:cNvPr id="3" name="Content Placeholder 2"/>
          <p:cNvSpPr>
            <a:spLocks noGrp="1"/>
          </p:cNvSpPr>
          <p:nvPr>
            <p:ph sz="half" idx="2"/>
          </p:nvPr>
        </p:nvSpPr>
        <p:spPr/>
        <p:txBody>
          <a:bodyPr>
            <a:normAutofit/>
          </a:bodyPr>
          <a:lstStyle/>
          <a:p>
            <a:pPr>
              <a:buFont typeface="Wingdings" pitchFamily="2" charset="2"/>
              <a:buChar char="q"/>
            </a:pPr>
            <a:endParaRPr lang="en-US" dirty="0" smtClean="0">
              <a:latin typeface="Cambria" pitchFamily="18" charset="0"/>
              <a:ea typeface="Cambria" pitchFamily="18" charset="0"/>
            </a:endParaRPr>
          </a:p>
          <a:p>
            <a:pPr lvl="0">
              <a:buFont typeface="Wingdings" pitchFamily="2" charset="2"/>
              <a:buChar char="q"/>
            </a:pPr>
            <a:r>
              <a:rPr lang="en-US" dirty="0">
                <a:latin typeface="Cambria" pitchFamily="18" charset="0"/>
                <a:ea typeface="Cambria" pitchFamily="18" charset="0"/>
              </a:rPr>
              <a:t>How many strip do you sell per day</a:t>
            </a:r>
            <a:endParaRPr lang="en-IN" dirty="0">
              <a:latin typeface="Cambria" pitchFamily="18" charset="0"/>
              <a:ea typeface="Cambria" pitchFamily="18" charset="0"/>
            </a:endParaRPr>
          </a:p>
          <a:p>
            <a:pPr lvl="0">
              <a:buFont typeface="Wingdings" pitchFamily="2" charset="2"/>
              <a:buChar char="q"/>
            </a:pPr>
            <a:r>
              <a:rPr lang="en-US" dirty="0">
                <a:latin typeface="Cambria" pitchFamily="18" charset="0"/>
                <a:ea typeface="Cambria" pitchFamily="18" charset="0"/>
              </a:rPr>
              <a:t>Who is the maximum prescriber of the brand.</a:t>
            </a:r>
            <a:endParaRPr lang="en-IN" dirty="0">
              <a:latin typeface="Cambria" pitchFamily="18" charset="0"/>
              <a:ea typeface="Cambria" pitchFamily="18" charset="0"/>
            </a:endParaRPr>
          </a:p>
          <a:p>
            <a:pPr lvl="0">
              <a:buFont typeface="Wingdings" pitchFamily="2" charset="2"/>
              <a:buChar char="q"/>
            </a:pPr>
            <a:r>
              <a:rPr lang="en-US" dirty="0">
                <a:latin typeface="Cambria" pitchFamily="18" charset="0"/>
                <a:ea typeface="Cambria" pitchFamily="18" charset="0"/>
              </a:rPr>
              <a:t>How many prescriptions do you get per day,</a:t>
            </a:r>
            <a:endParaRPr lang="en-IN" dirty="0">
              <a:latin typeface="Cambria" pitchFamily="18" charset="0"/>
              <a:ea typeface="Cambria" pitchFamily="18" charset="0"/>
            </a:endParaRPr>
          </a:p>
          <a:p>
            <a:pPr marL="109728" indent="0">
              <a:buNone/>
            </a:pPr>
            <a:endParaRPr lang="en-IN" dirty="0">
              <a:latin typeface="Cambria" pitchFamily="18" charset="0"/>
              <a:ea typeface="Cambria" pitchFamily="18" charset="0"/>
            </a:endParaRPr>
          </a:p>
        </p:txBody>
      </p:sp>
    </p:spTree>
    <p:extLst>
      <p:ext uri="{BB962C8B-B14F-4D97-AF65-F5344CB8AC3E}">
        <p14:creationId xmlns:p14="http://schemas.microsoft.com/office/powerpoint/2010/main" val="25135519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pPr lvl="0">
              <a:buFont typeface="Wingdings" pitchFamily="2" charset="2"/>
              <a:buChar char="v"/>
            </a:pPr>
            <a:r>
              <a:rPr lang="en-US" dirty="0">
                <a:latin typeface="Cambria" pitchFamily="18" charset="0"/>
                <a:ea typeface="Cambria" pitchFamily="18" charset="0"/>
              </a:rPr>
              <a:t>Who are our major competitor</a:t>
            </a:r>
            <a:endParaRPr lang="en-IN" dirty="0">
              <a:latin typeface="Cambria" pitchFamily="18" charset="0"/>
              <a:ea typeface="Cambria" pitchFamily="18" charset="0"/>
            </a:endParaRPr>
          </a:p>
          <a:p>
            <a:pPr lvl="0">
              <a:buFont typeface="Wingdings" pitchFamily="2" charset="2"/>
              <a:buChar char="v"/>
            </a:pPr>
            <a:r>
              <a:rPr lang="en-US" dirty="0">
                <a:latin typeface="Cambria" pitchFamily="18" charset="0"/>
                <a:ea typeface="Cambria" pitchFamily="18" charset="0"/>
              </a:rPr>
              <a:t>Who are the doctors contributing to the sales of our product.</a:t>
            </a:r>
            <a:endParaRPr lang="en-IN" dirty="0">
              <a:latin typeface="Cambria" pitchFamily="18" charset="0"/>
              <a:ea typeface="Cambria" pitchFamily="18" charset="0"/>
            </a:endParaRPr>
          </a:p>
          <a:p>
            <a:pPr lvl="0">
              <a:buFont typeface="Wingdings" pitchFamily="2" charset="2"/>
              <a:buChar char="v"/>
            </a:pPr>
            <a:r>
              <a:rPr lang="en-US" dirty="0">
                <a:latin typeface="Cambria" pitchFamily="18" charset="0"/>
                <a:ea typeface="Cambria" pitchFamily="18" charset="0"/>
              </a:rPr>
              <a:t>Who are the doctors contributing to the sales of competitor’s product.</a:t>
            </a:r>
            <a:endParaRPr lang="en-IN" dirty="0">
              <a:latin typeface="Cambria" pitchFamily="18" charset="0"/>
              <a:ea typeface="Cambria" pitchFamily="18" charset="0"/>
            </a:endParaRPr>
          </a:p>
          <a:p>
            <a:pPr lvl="0">
              <a:buFont typeface="Wingdings" pitchFamily="2" charset="2"/>
              <a:buChar char="v"/>
            </a:pPr>
            <a:r>
              <a:rPr lang="en-US" dirty="0">
                <a:latin typeface="Cambria" pitchFamily="18" charset="0"/>
                <a:ea typeface="Cambria" pitchFamily="18" charset="0"/>
              </a:rPr>
              <a:t>How should I communicate to the concerned doctor.</a:t>
            </a:r>
            <a:endParaRPr lang="en-IN" dirty="0">
              <a:latin typeface="Cambria" pitchFamily="18" charset="0"/>
              <a:ea typeface="Cambria" pitchFamily="18" charset="0"/>
            </a:endParaRPr>
          </a:p>
          <a:p>
            <a:endParaRPr lang="en-IN" dirty="0"/>
          </a:p>
        </p:txBody>
      </p:sp>
      <p:sp>
        <p:nvSpPr>
          <p:cNvPr id="3" name="Content Placeholder 2"/>
          <p:cNvSpPr>
            <a:spLocks noGrp="1"/>
          </p:cNvSpPr>
          <p:nvPr>
            <p:ph sz="half" idx="2"/>
          </p:nvPr>
        </p:nvSpPr>
        <p:spPr/>
        <p:txBody>
          <a:bodyPr/>
          <a:lstStyle/>
          <a:p>
            <a:r>
              <a:rPr lang="en-US" b="1" i="1" dirty="0">
                <a:solidFill>
                  <a:srgbClr val="002060"/>
                </a:solidFill>
                <a:latin typeface="Algerian" pitchFamily="82" charset="0"/>
              </a:rPr>
              <a:t>WE MUST REMEMBER THAT,VERY NATURE OF PHARMACEUTICAL BUSINESS IS DYNAMIC ,NOTHING REMAINS THE SAME IN THE MARKETPLACE FOR A LONG TIME.</a:t>
            </a:r>
            <a:endParaRPr lang="en-IN" dirty="0">
              <a:solidFill>
                <a:srgbClr val="002060"/>
              </a:solidFill>
              <a:latin typeface="Algerian" pitchFamily="82" charset="0"/>
            </a:endParaRPr>
          </a:p>
          <a:p>
            <a:endParaRPr lang="en-IN" dirty="0"/>
          </a:p>
        </p:txBody>
      </p:sp>
      <p:sp>
        <p:nvSpPr>
          <p:cNvPr id="4" name="Title 3"/>
          <p:cNvSpPr>
            <a:spLocks noGrp="1"/>
          </p:cNvSpPr>
          <p:nvPr>
            <p:ph type="title"/>
          </p:nvPr>
        </p:nvSpPr>
        <p:spPr/>
        <p:txBody>
          <a:bodyPr>
            <a:normAutofit fontScale="90000"/>
          </a:bodyPr>
          <a:lstStyle/>
          <a:p>
            <a:pPr algn="ctr"/>
            <a:r>
              <a:rPr lang="en-US" i="1" dirty="0">
                <a:solidFill>
                  <a:srgbClr val="C00000"/>
                </a:solidFill>
                <a:effectLst/>
                <a:latin typeface="Algerian" pitchFamily="82" charset="0"/>
              </a:rPr>
              <a:t>How to Utilize the information for call planning</a:t>
            </a:r>
            <a:endParaRPr lang="en-IN" dirty="0">
              <a:solidFill>
                <a:srgbClr val="C00000"/>
              </a:solidFill>
              <a:latin typeface="Algerian" pitchFamily="82" charset="0"/>
            </a:endParaRPr>
          </a:p>
        </p:txBody>
      </p:sp>
    </p:spTree>
    <p:extLst>
      <p:ext uri="{BB962C8B-B14F-4D97-AF65-F5344CB8AC3E}">
        <p14:creationId xmlns:p14="http://schemas.microsoft.com/office/powerpoint/2010/main" val="2470941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buFont typeface="Wingdings" pitchFamily="2" charset="2"/>
              <a:buChar char="v"/>
            </a:pPr>
            <a:r>
              <a:rPr lang="en-US" sz="2800" b="1" i="1" dirty="0">
                <a:latin typeface="Cambria" pitchFamily="18" charset="0"/>
                <a:ea typeface="Cambria" pitchFamily="18" charset="0"/>
              </a:rPr>
              <a:t>New products are being introduced and old products are withdrawn or off focused.</a:t>
            </a:r>
            <a:endParaRPr lang="en-IN" sz="2800" dirty="0">
              <a:latin typeface="Cambria" pitchFamily="18" charset="0"/>
              <a:ea typeface="Cambria" pitchFamily="18" charset="0"/>
            </a:endParaRPr>
          </a:p>
          <a:p>
            <a:pPr lvl="0">
              <a:buFont typeface="Wingdings" pitchFamily="2" charset="2"/>
              <a:buChar char="v"/>
            </a:pPr>
            <a:r>
              <a:rPr lang="en-US" sz="2800" b="1" i="1" dirty="0">
                <a:latin typeface="Cambria" pitchFamily="18" charset="0"/>
                <a:ea typeface="Cambria" pitchFamily="18" charset="0"/>
              </a:rPr>
              <a:t>New doctors come in the town ,</a:t>
            </a:r>
            <a:endParaRPr lang="en-IN" sz="2800" dirty="0">
              <a:latin typeface="Cambria" pitchFamily="18" charset="0"/>
              <a:ea typeface="Cambria" pitchFamily="18" charset="0"/>
            </a:endParaRPr>
          </a:p>
          <a:p>
            <a:pPr lvl="0">
              <a:buFont typeface="Wingdings" pitchFamily="2" charset="2"/>
              <a:buChar char="v"/>
            </a:pPr>
            <a:r>
              <a:rPr lang="en-US" sz="2800" b="1" i="1" dirty="0">
                <a:latin typeface="Cambria" pitchFamily="18" charset="0"/>
                <a:ea typeface="Cambria" pitchFamily="18" charset="0"/>
              </a:rPr>
              <a:t>New companies/Divisions comes to the market.</a:t>
            </a:r>
            <a:endParaRPr lang="en-IN" sz="2800" dirty="0">
              <a:latin typeface="Cambria" pitchFamily="18" charset="0"/>
              <a:ea typeface="Cambria" pitchFamily="18" charset="0"/>
            </a:endParaRPr>
          </a:p>
          <a:p>
            <a:pPr lvl="0">
              <a:buFont typeface="Wingdings" pitchFamily="2" charset="2"/>
              <a:buChar char="v"/>
            </a:pPr>
            <a:r>
              <a:rPr lang="en-US" sz="2800" b="1" i="1" dirty="0">
                <a:latin typeface="Cambria" pitchFamily="18" charset="0"/>
                <a:ea typeface="Cambria" pitchFamily="18" charset="0"/>
              </a:rPr>
              <a:t>Pricing changes in off patented products, etc.</a:t>
            </a:r>
            <a:endParaRPr lang="en-IN" sz="2800" dirty="0">
              <a:latin typeface="Cambria" pitchFamily="18" charset="0"/>
              <a:ea typeface="Cambria" pitchFamily="18" charset="0"/>
            </a:endParaRPr>
          </a:p>
          <a:p>
            <a:r>
              <a:rPr lang="en-US" dirty="0">
                <a:solidFill>
                  <a:srgbClr val="FF0000"/>
                </a:solidFill>
                <a:latin typeface="Algerian" pitchFamily="82" charset="0"/>
              </a:rPr>
              <a:t>Retailers are vital to the success of </a:t>
            </a:r>
            <a:r>
              <a:rPr lang="en-US" dirty="0" smtClean="0">
                <a:solidFill>
                  <a:srgbClr val="FF0000"/>
                </a:solidFill>
                <a:latin typeface="Algerian" pitchFamily="82" charset="0"/>
              </a:rPr>
              <a:t>MSR </a:t>
            </a:r>
            <a:r>
              <a:rPr lang="en-US" dirty="0">
                <a:solidFill>
                  <a:srgbClr val="FF0000"/>
                </a:solidFill>
                <a:latin typeface="Algerian" pitchFamily="82" charset="0"/>
              </a:rPr>
              <a:t>because they are the one who provide him with relevant business </a:t>
            </a:r>
            <a:r>
              <a:rPr lang="en-US" dirty="0" err="1">
                <a:solidFill>
                  <a:srgbClr val="FF0000"/>
                </a:solidFill>
                <a:latin typeface="Algerian" pitchFamily="82" charset="0"/>
              </a:rPr>
              <a:t>informations</a:t>
            </a:r>
            <a:r>
              <a:rPr lang="en-US" dirty="0" smtClean="0">
                <a:solidFill>
                  <a:srgbClr val="FF0000"/>
                </a:solidFill>
                <a:latin typeface="Algerian" pitchFamily="82" charset="0"/>
              </a:rPr>
              <a:t>, It </a:t>
            </a:r>
            <a:r>
              <a:rPr lang="en-US" dirty="0">
                <a:solidFill>
                  <a:srgbClr val="FF0000"/>
                </a:solidFill>
                <a:latin typeface="Algerian" pitchFamily="82" charset="0"/>
              </a:rPr>
              <a:t>is unto the respective MSR to make use of retailer as an important business ally, who can keep us on the road to Success as an MSR.</a:t>
            </a:r>
            <a:endParaRPr lang="en-IN" dirty="0">
              <a:solidFill>
                <a:srgbClr val="FF0000"/>
              </a:solidFill>
              <a:latin typeface="Algerian" pitchFamily="82" charset="0"/>
            </a:endParaRPr>
          </a:p>
          <a:p>
            <a:endParaRPr lang="en-IN" dirty="0"/>
          </a:p>
        </p:txBody>
      </p:sp>
      <p:sp>
        <p:nvSpPr>
          <p:cNvPr id="3" name="Title 2"/>
          <p:cNvSpPr>
            <a:spLocks noGrp="1"/>
          </p:cNvSpPr>
          <p:nvPr>
            <p:ph type="title"/>
          </p:nvPr>
        </p:nvSpPr>
        <p:spPr/>
        <p:txBody>
          <a:bodyPr/>
          <a:lstStyle/>
          <a:p>
            <a:pPr algn="ctr"/>
            <a:r>
              <a:rPr lang="en-US" dirty="0" smtClean="0">
                <a:solidFill>
                  <a:srgbClr val="C00000"/>
                </a:solidFill>
                <a:latin typeface="Algerian" pitchFamily="82" charset="0"/>
              </a:rPr>
              <a:t>WHY ?</a:t>
            </a:r>
            <a:endParaRPr lang="en-IN" dirty="0">
              <a:solidFill>
                <a:srgbClr val="C00000"/>
              </a:solidFill>
              <a:latin typeface="Algerian" pitchFamily="82" charset="0"/>
            </a:endParaRPr>
          </a:p>
        </p:txBody>
      </p:sp>
    </p:spTree>
    <p:extLst>
      <p:ext uri="{BB962C8B-B14F-4D97-AF65-F5344CB8AC3E}">
        <p14:creationId xmlns:p14="http://schemas.microsoft.com/office/powerpoint/2010/main" val="1690621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3494088" y="365125"/>
            <a:ext cx="8697912" cy="4535488"/>
          </a:xfrm>
        </p:spPr>
        <p:txBody>
          <a:bodyPr>
            <a:normAutofit/>
          </a:bodyPr>
          <a:lstStyle/>
          <a:p>
            <a:pPr algn="ctr"/>
            <a:r>
              <a:rPr lang="en-US" sz="6000" dirty="0">
                <a:solidFill>
                  <a:schemeClr val="accent1">
                    <a:lumMod val="50000"/>
                  </a:schemeClr>
                </a:solidFill>
                <a:latin typeface="Algerian" panose="04020705040A02060702" pitchFamily="82" charset="0"/>
              </a:rPr>
              <a:t>THANK YOU</a:t>
            </a:r>
            <a:r>
              <a:rPr lang="en-IN" sz="6000" dirty="0">
                <a:solidFill>
                  <a:schemeClr val="accent1">
                    <a:lumMod val="50000"/>
                  </a:schemeClr>
                </a:solidFill>
                <a:latin typeface="Algerian" panose="04020705040A02060702" pitchFamily="82" charset="0"/>
              </a:rPr>
              <a:t/>
            </a:r>
            <a:br>
              <a:rPr lang="en-IN" sz="6000" dirty="0">
                <a:solidFill>
                  <a:schemeClr val="accent1">
                    <a:lumMod val="50000"/>
                  </a:schemeClr>
                </a:solidFill>
                <a:latin typeface="Algerian" panose="04020705040A02060702" pitchFamily="82" charset="0"/>
              </a:rPr>
            </a:br>
            <a:r>
              <a:rPr lang="en-IN" sz="6000" dirty="0">
                <a:solidFill>
                  <a:schemeClr val="accent1">
                    <a:lumMod val="50000"/>
                  </a:schemeClr>
                </a:solidFill>
                <a:latin typeface="Algerian" panose="04020705040A02060702" pitchFamily="82" charset="0"/>
              </a:rPr>
              <a:t/>
            </a:r>
            <a:br>
              <a:rPr lang="en-IN" sz="6000" dirty="0">
                <a:solidFill>
                  <a:schemeClr val="accent1">
                    <a:lumMod val="50000"/>
                  </a:schemeClr>
                </a:solidFill>
                <a:latin typeface="Algerian" panose="04020705040A02060702" pitchFamily="82" charset="0"/>
              </a:rPr>
            </a:br>
            <a:endParaRPr lang="en-IN" sz="6000" dirty="0"/>
          </a:p>
        </p:txBody>
      </p:sp>
    </p:spTree>
    <p:extLst>
      <p:ext uri="{BB962C8B-B14F-4D97-AF65-F5344CB8AC3E}">
        <p14:creationId xmlns:p14="http://schemas.microsoft.com/office/powerpoint/2010/main" val="10412892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1"/>
          </p:nvPr>
        </p:nvSpPr>
        <p:spPr/>
        <p:txBody>
          <a:bodyPr>
            <a:normAutofit/>
          </a:bodyPr>
          <a:lstStyle/>
          <a:p>
            <a:pPr marL="109728" indent="0">
              <a:buNone/>
            </a:pPr>
            <a:endParaRPr lang="en-US" b="1" dirty="0" smtClean="0">
              <a:latin typeface="Cambria" pitchFamily="18" charset="0"/>
              <a:ea typeface="Cambria" pitchFamily="18" charset="0"/>
            </a:endParaRPr>
          </a:p>
          <a:p>
            <a:pPr marL="109728" indent="0">
              <a:buNone/>
            </a:pPr>
            <a:r>
              <a:rPr lang="en-US" b="1" dirty="0" smtClean="0">
                <a:latin typeface="Cambria" pitchFamily="18" charset="0"/>
                <a:ea typeface="Cambria" pitchFamily="18" charset="0"/>
              </a:rPr>
              <a:t>	</a:t>
            </a:r>
            <a:r>
              <a:rPr lang="en-US" b="1" i="1" dirty="0">
                <a:latin typeface="Cambria" pitchFamily="18" charset="0"/>
                <a:ea typeface="Cambria" pitchFamily="18" charset="0"/>
              </a:rPr>
              <a:t>Retailing can be defined as the activity we perform at Retailers level to generate  information to make our presentation to the doctors more effective.</a:t>
            </a:r>
            <a:endParaRPr lang="en-IN" b="1" dirty="0">
              <a:latin typeface="Cambria" pitchFamily="18" charset="0"/>
              <a:ea typeface="Cambria" pitchFamily="18" charset="0"/>
            </a:endParaRPr>
          </a:p>
          <a:p>
            <a:pPr marL="109728" indent="0">
              <a:buNone/>
            </a:pPr>
            <a:endParaRPr lang="en-IN" dirty="0"/>
          </a:p>
        </p:txBody>
      </p:sp>
      <p:sp>
        <p:nvSpPr>
          <p:cNvPr id="8" name="Content Placeholder 7"/>
          <p:cNvSpPr>
            <a:spLocks noGrp="1"/>
          </p:cNvSpPr>
          <p:nvPr>
            <p:ph sz="half" idx="2"/>
          </p:nvPr>
        </p:nvSpPr>
        <p:spPr/>
        <p:txBody>
          <a:bodyPr>
            <a:normAutofit/>
          </a:bodyPr>
          <a:lstStyle/>
          <a:p>
            <a:pPr marL="109728" indent="0">
              <a:buNone/>
            </a:pPr>
            <a:endParaRPr lang="en-IN" sz="2400" dirty="0" smtClean="0"/>
          </a:p>
          <a:p>
            <a:pPr marL="109728" indent="0">
              <a:buNone/>
            </a:pPr>
            <a:r>
              <a:rPr lang="en-US" b="1" i="1" dirty="0">
                <a:latin typeface="Cambria" pitchFamily="18" charset="0"/>
                <a:ea typeface="Cambria" pitchFamily="18" charset="0"/>
              </a:rPr>
              <a:t>In other words, retailing is the art of collecting information from retailers and using this information effectively to make the sales call successful.</a:t>
            </a:r>
            <a:endParaRPr lang="en-IN" dirty="0">
              <a:latin typeface="Cambria" pitchFamily="18" charset="0"/>
              <a:ea typeface="Cambria" pitchFamily="18" charset="0"/>
            </a:endParaRPr>
          </a:p>
          <a:p>
            <a:pPr marL="109728" indent="0">
              <a:buNone/>
            </a:pPr>
            <a:r>
              <a:rPr lang="en-US" b="1" i="1" dirty="0" smtClean="0">
                <a:solidFill>
                  <a:srgbClr val="FF0000"/>
                </a:solidFill>
                <a:latin typeface="Cambria" pitchFamily="18" charset="0"/>
                <a:ea typeface="Cambria" pitchFamily="18" charset="0"/>
              </a:rPr>
              <a:t>.</a:t>
            </a:r>
            <a:endParaRPr lang="en-IN" b="1" i="1" dirty="0">
              <a:solidFill>
                <a:srgbClr val="FF0000"/>
              </a:solidFill>
              <a:latin typeface="Cambria" pitchFamily="18" charset="0"/>
              <a:ea typeface="Cambria" pitchFamily="18" charset="0"/>
            </a:endParaRPr>
          </a:p>
          <a:p>
            <a:pPr marL="109728" indent="0">
              <a:buNone/>
            </a:pPr>
            <a:endParaRPr lang="en-IN" dirty="0"/>
          </a:p>
        </p:txBody>
      </p:sp>
      <p:sp>
        <p:nvSpPr>
          <p:cNvPr id="2" name="Title 1">
            <a:extLst>
              <a:ext uri="{FF2B5EF4-FFF2-40B4-BE49-F238E27FC236}">
                <a16:creationId xmlns:a16="http://schemas.microsoft.com/office/drawing/2014/main" xmlns="" id="{9B1D167C-41D4-E5F1-B193-B79C1A0AC34D}"/>
              </a:ext>
            </a:extLst>
          </p:cNvPr>
          <p:cNvSpPr>
            <a:spLocks noGrp="1"/>
          </p:cNvSpPr>
          <p:nvPr>
            <p:ph type="title"/>
          </p:nvPr>
        </p:nvSpPr>
        <p:spPr>
          <a:xfrm>
            <a:off x="609600" y="274638"/>
            <a:ext cx="10972800" cy="2896074"/>
          </a:xfrm>
        </p:spPr>
        <p:txBody>
          <a:bodyPr>
            <a:normAutofit fontScale="90000"/>
          </a:bodyPr>
          <a:lstStyle/>
          <a:p>
            <a:pPr algn="ctr"/>
            <a:r>
              <a:rPr lang="en-IN" sz="4400" dirty="0" smtClean="0">
                <a:solidFill>
                  <a:srgbClr val="C00000"/>
                </a:solidFill>
                <a:effectLst/>
                <a:latin typeface="Algerian" pitchFamily="82" charset="0"/>
              </a:rPr>
              <a:t>PHARMACEUTICALS </a:t>
            </a:r>
            <a:r>
              <a:rPr lang="en-US" sz="4400" dirty="0">
                <a:solidFill>
                  <a:srgbClr val="C00000"/>
                </a:solidFill>
                <a:effectLst/>
                <a:latin typeface="Algerian" pitchFamily="82" charset="0"/>
              </a:rPr>
              <a:t>RETAILING</a:t>
            </a:r>
            <a:r>
              <a:rPr lang="en-IN" sz="4400" dirty="0">
                <a:effectLst/>
              </a:rPr>
              <a:t/>
            </a:r>
            <a:br>
              <a:rPr lang="en-IN" sz="4400" dirty="0">
                <a:effectLst/>
              </a:rPr>
            </a:br>
            <a:r>
              <a:rPr lang="en-IN" sz="4400" dirty="0" smtClean="0">
                <a:solidFill>
                  <a:srgbClr val="C00000"/>
                </a:solidFill>
                <a:effectLst/>
                <a:latin typeface="Algerian" pitchFamily="82" charset="0"/>
              </a:rPr>
              <a:t/>
            </a:r>
            <a:br>
              <a:rPr lang="en-IN" sz="4400" dirty="0" smtClean="0">
                <a:solidFill>
                  <a:srgbClr val="C00000"/>
                </a:solidFill>
                <a:effectLst/>
                <a:latin typeface="Algerian" pitchFamily="82" charset="0"/>
              </a:rPr>
            </a:br>
            <a:r>
              <a:rPr lang="en-IN" sz="4400" dirty="0" smtClean="0">
                <a:solidFill>
                  <a:srgbClr val="C00000"/>
                </a:solidFill>
                <a:effectLst/>
                <a:latin typeface="Algerian" pitchFamily="82" charset="0"/>
              </a:rPr>
              <a:t>	</a:t>
            </a:r>
            <a:br>
              <a:rPr lang="en-IN" sz="4400" dirty="0" smtClean="0">
                <a:solidFill>
                  <a:srgbClr val="C00000"/>
                </a:solidFill>
                <a:effectLst/>
                <a:latin typeface="Algerian" pitchFamily="82" charset="0"/>
              </a:rPr>
            </a:br>
            <a:r>
              <a:rPr lang="en-IN" sz="1600" dirty="0" smtClean="0">
                <a:effectLst/>
              </a:rPr>
              <a:t/>
            </a:r>
            <a:br>
              <a:rPr lang="en-IN" sz="1600" dirty="0" smtClean="0">
                <a:effectLst/>
              </a:rPr>
            </a:br>
            <a:r>
              <a:rPr lang="en-IN" sz="1800" kern="100" dirty="0" smtClean="0">
                <a:effectLst/>
                <a:latin typeface="Calibri" panose="020F0502020204030204" pitchFamily="34" charset="0"/>
                <a:ea typeface="Calibri" panose="020F0502020204030204" pitchFamily="34" charset="0"/>
                <a:cs typeface="Times New Roman" panose="02020603050405020304" pitchFamily="18" charset="0"/>
              </a:rPr>
              <a:t/>
            </a:r>
            <a:br>
              <a:rPr lang="en-IN" sz="1800" kern="100" dirty="0" smtClean="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Tree>
    <p:extLst>
      <p:ext uri="{BB962C8B-B14F-4D97-AF65-F5344CB8AC3E}">
        <p14:creationId xmlns:p14="http://schemas.microsoft.com/office/powerpoint/2010/main" val="1228687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15899B0B-1391-3C33-1488-A05346D1657C}"/>
              </a:ext>
            </a:extLst>
          </p:cNvPr>
          <p:cNvSpPr>
            <a:spLocks noGrp="1"/>
          </p:cNvSpPr>
          <p:nvPr>
            <p:ph idx="1"/>
          </p:nvPr>
        </p:nvSpPr>
        <p:spPr/>
        <p:txBody>
          <a:bodyPr>
            <a:normAutofit/>
          </a:bodyPr>
          <a:lstStyle/>
          <a:p>
            <a:endParaRPr lang="en-IN" sz="2000" i="1" kern="1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US" sz="3600" b="1" i="1" dirty="0">
                <a:latin typeface="Cambria" pitchFamily="18" charset="0"/>
                <a:ea typeface="Cambria" pitchFamily="18" charset="0"/>
              </a:rPr>
              <a:t>Before we proceed further, we must take into cognizance 3 aspects :</a:t>
            </a:r>
            <a:endParaRPr lang="en-IN" sz="3600" dirty="0">
              <a:latin typeface="Cambria" pitchFamily="18" charset="0"/>
              <a:ea typeface="Cambria" pitchFamily="18" charset="0"/>
            </a:endParaRPr>
          </a:p>
          <a:p>
            <a:r>
              <a:rPr lang="en-US" sz="3600" i="1" dirty="0">
                <a:latin typeface="Cambria" pitchFamily="18" charset="0"/>
                <a:ea typeface="Cambria" pitchFamily="18" charset="0"/>
              </a:rPr>
              <a:t>1.Who are Retailers</a:t>
            </a:r>
            <a:endParaRPr lang="en-IN" sz="3600" dirty="0">
              <a:latin typeface="Cambria" pitchFamily="18" charset="0"/>
              <a:ea typeface="Cambria" pitchFamily="18" charset="0"/>
            </a:endParaRPr>
          </a:p>
          <a:p>
            <a:r>
              <a:rPr lang="en-US" sz="3600" i="1" dirty="0">
                <a:latin typeface="Cambria" pitchFamily="18" charset="0"/>
                <a:ea typeface="Cambria" pitchFamily="18" charset="0"/>
              </a:rPr>
              <a:t>2.What is the importance of Retailers for MSR.</a:t>
            </a:r>
            <a:endParaRPr lang="en-IN" sz="3600" dirty="0">
              <a:latin typeface="Cambria" pitchFamily="18" charset="0"/>
              <a:ea typeface="Cambria" pitchFamily="18" charset="0"/>
            </a:endParaRPr>
          </a:p>
          <a:p>
            <a:r>
              <a:rPr lang="en-US" sz="3600" i="1" dirty="0">
                <a:latin typeface="Cambria" pitchFamily="18" charset="0"/>
                <a:ea typeface="Cambria" pitchFamily="18" charset="0"/>
              </a:rPr>
              <a:t>3.What  information’s MSR collect from Retailers and How</a:t>
            </a:r>
            <a:r>
              <a:rPr lang="en-US" sz="2400" i="1" dirty="0"/>
              <a:t>.</a:t>
            </a:r>
            <a:endParaRPr lang="en-IN" sz="2400" dirty="0"/>
          </a:p>
          <a:p>
            <a:endParaRPr lang="en-IN" sz="2400" dirty="0">
              <a:latin typeface="Algerian" pitchFamily="82" charset="0"/>
            </a:endParaRPr>
          </a:p>
        </p:txBody>
      </p:sp>
      <p:sp>
        <p:nvSpPr>
          <p:cNvPr id="4" name="Title 3"/>
          <p:cNvSpPr>
            <a:spLocks noGrp="1"/>
          </p:cNvSpPr>
          <p:nvPr>
            <p:ph type="title"/>
          </p:nvPr>
        </p:nvSpPr>
        <p:spPr>
          <a:xfrm>
            <a:off x="609600" y="274637"/>
            <a:ext cx="10972800" cy="1684791"/>
          </a:xfrm>
        </p:spPr>
        <p:txBody>
          <a:bodyPr>
            <a:normAutofit fontScale="90000"/>
          </a:bodyPr>
          <a:lstStyle/>
          <a:p>
            <a:pPr algn="ctr"/>
            <a:r>
              <a:rPr lang="en-US" dirty="0" smtClean="0">
                <a:solidFill>
                  <a:srgbClr val="C00000"/>
                </a:solidFill>
                <a:effectLst/>
                <a:latin typeface="Algerian" pitchFamily="82" charset="0"/>
              </a:rPr>
              <a:t> </a:t>
            </a:r>
            <a:r>
              <a:rPr lang="en-US" dirty="0">
                <a:solidFill>
                  <a:srgbClr val="C00000"/>
                </a:solidFill>
                <a:effectLst/>
                <a:latin typeface="Algerian" pitchFamily="82" charset="0"/>
              </a:rPr>
              <a:t>pharmaceutical </a:t>
            </a:r>
            <a:r>
              <a:rPr lang="en-US" dirty="0" smtClean="0">
                <a:solidFill>
                  <a:srgbClr val="C00000"/>
                </a:solidFill>
                <a:effectLst/>
                <a:latin typeface="Algerian" pitchFamily="82" charset="0"/>
              </a:rPr>
              <a:t>RETAILING</a:t>
            </a:r>
            <a:r>
              <a:rPr lang="en-IN" dirty="0" smtClean="0">
                <a:effectLst/>
              </a:rPr>
              <a:t/>
            </a:r>
            <a:br>
              <a:rPr lang="en-IN" dirty="0" smtClean="0">
                <a:effectLst/>
              </a:rPr>
            </a:br>
            <a:r>
              <a:rPr lang="en-IN" dirty="0" smtClean="0">
                <a:effectLst/>
              </a:rPr>
              <a:t/>
            </a:r>
            <a:br>
              <a:rPr lang="en-IN" dirty="0" smtClean="0">
                <a:effectLst/>
              </a:rPr>
            </a:br>
            <a:endParaRPr lang="en-IN" dirty="0"/>
          </a:p>
        </p:txBody>
      </p:sp>
    </p:spTree>
    <p:extLst>
      <p:ext uri="{BB962C8B-B14F-4D97-AF65-F5344CB8AC3E}">
        <p14:creationId xmlns:p14="http://schemas.microsoft.com/office/powerpoint/2010/main" val="41597171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A1C423AA-80A2-F509-A4FE-CFDEB47505E7}"/>
              </a:ext>
            </a:extLst>
          </p:cNvPr>
          <p:cNvSpPr>
            <a:spLocks noGrp="1"/>
          </p:cNvSpPr>
          <p:nvPr>
            <p:ph sz="half" idx="1"/>
          </p:nvPr>
        </p:nvSpPr>
        <p:spPr/>
        <p:txBody>
          <a:bodyPr>
            <a:normAutofit/>
          </a:bodyPr>
          <a:lstStyle/>
          <a:p>
            <a:endParaRPr lang="en-IN" dirty="0" smtClean="0"/>
          </a:p>
          <a:p>
            <a:endParaRPr lang="en-IN" dirty="0"/>
          </a:p>
        </p:txBody>
      </p:sp>
      <p:sp>
        <p:nvSpPr>
          <p:cNvPr id="9" name="Content Placeholder 8"/>
          <p:cNvSpPr>
            <a:spLocks noGrp="1"/>
          </p:cNvSpPr>
          <p:nvPr>
            <p:ph sz="half" idx="2"/>
          </p:nvPr>
        </p:nvSpPr>
        <p:spPr>
          <a:xfrm>
            <a:off x="855023" y="1481329"/>
            <a:ext cx="10727377" cy="4525963"/>
          </a:xfrm>
        </p:spPr>
        <p:txBody>
          <a:bodyPr>
            <a:normAutofit/>
          </a:bodyPr>
          <a:lstStyle/>
          <a:p>
            <a:pPr marL="109728" indent="0">
              <a:buNone/>
            </a:pPr>
            <a:r>
              <a:rPr lang="en-US" dirty="0" smtClean="0"/>
              <a:t>	</a:t>
            </a:r>
            <a:endParaRPr lang="en-IN" dirty="0"/>
          </a:p>
        </p:txBody>
      </p:sp>
      <p:sp>
        <p:nvSpPr>
          <p:cNvPr id="2" name="Title 1">
            <a:extLst>
              <a:ext uri="{FF2B5EF4-FFF2-40B4-BE49-F238E27FC236}">
                <a16:creationId xmlns:a16="http://schemas.microsoft.com/office/drawing/2014/main" xmlns="" id="{628C7CE2-DA53-19DF-D72C-496CE7DC349A}"/>
              </a:ext>
            </a:extLst>
          </p:cNvPr>
          <p:cNvSpPr>
            <a:spLocks noGrp="1"/>
          </p:cNvSpPr>
          <p:nvPr>
            <p:ph type="title"/>
          </p:nvPr>
        </p:nvSpPr>
        <p:spPr/>
        <p:txBody>
          <a:bodyPr>
            <a:normAutofit fontScale="90000"/>
          </a:bodyPr>
          <a:lstStyle/>
          <a:p>
            <a:pPr algn="ctr"/>
            <a:r>
              <a:rPr lang="en-IN" dirty="0" smtClean="0"/>
              <a:t/>
            </a:r>
            <a:br>
              <a:rPr lang="en-IN" dirty="0" smtClean="0"/>
            </a:br>
            <a:r>
              <a:rPr lang="en-US" dirty="0" smtClean="0">
                <a:solidFill>
                  <a:srgbClr val="C00000"/>
                </a:solidFill>
                <a:effectLst/>
                <a:latin typeface="Algerian" pitchFamily="82" charset="0"/>
              </a:rPr>
              <a:t>LOGISTICS PATHWAY /chain</a:t>
            </a:r>
            <a:r>
              <a:rPr lang="en-IN" dirty="0">
                <a:solidFill>
                  <a:srgbClr val="C00000"/>
                </a:solidFill>
                <a:effectLst/>
                <a:latin typeface="Algerian" pitchFamily="82" charset="0"/>
              </a:rPr>
              <a:t/>
            </a:r>
            <a:br>
              <a:rPr lang="en-IN" dirty="0">
                <a:solidFill>
                  <a:srgbClr val="C00000"/>
                </a:solidFill>
                <a:effectLst/>
                <a:latin typeface="Algerian" pitchFamily="82" charset="0"/>
              </a:rPr>
            </a:br>
            <a:r>
              <a:rPr lang="en-IN" dirty="0">
                <a:solidFill>
                  <a:srgbClr val="C00000"/>
                </a:solidFill>
                <a:effectLst/>
                <a:latin typeface="Algerian" pitchFamily="82" charset="0"/>
              </a:rPr>
              <a:t/>
            </a:r>
            <a:br>
              <a:rPr lang="en-IN" dirty="0">
                <a:solidFill>
                  <a:srgbClr val="C00000"/>
                </a:solidFill>
                <a:effectLst/>
                <a:latin typeface="Algerian" pitchFamily="82" charset="0"/>
              </a:rPr>
            </a:br>
            <a:endParaRPr lang="en-IN" dirty="0">
              <a:solidFill>
                <a:srgbClr val="C00000"/>
              </a:solidFill>
              <a:latin typeface="Algerian" pitchFamily="82" charset="0"/>
            </a:endParaRPr>
          </a:p>
        </p:txBody>
      </p:sp>
      <p:pic>
        <p:nvPicPr>
          <p:cNvPr id="5" name="Picture 4" descr="No alt text provided for this image"/>
          <p:cNvPicPr/>
          <p:nvPr/>
        </p:nvPicPr>
        <p:blipFill>
          <a:blip r:embed="rId2">
            <a:extLst>
              <a:ext uri="{28A0092B-C50C-407E-A947-70E740481C1C}">
                <a14:useLocalDpi xmlns:a14="http://schemas.microsoft.com/office/drawing/2010/main" val="0"/>
              </a:ext>
            </a:extLst>
          </a:blip>
          <a:srcRect/>
          <a:stretch>
            <a:fillRect/>
          </a:stretch>
        </p:blipFill>
        <p:spPr bwMode="auto">
          <a:xfrm>
            <a:off x="439387" y="1243012"/>
            <a:ext cx="10236530" cy="5525923"/>
          </a:xfrm>
          <a:prstGeom prst="rect">
            <a:avLst/>
          </a:prstGeom>
          <a:noFill/>
          <a:ln>
            <a:noFill/>
          </a:ln>
        </p:spPr>
      </p:pic>
    </p:spTree>
    <p:extLst>
      <p:ext uri="{BB962C8B-B14F-4D97-AF65-F5344CB8AC3E}">
        <p14:creationId xmlns:p14="http://schemas.microsoft.com/office/powerpoint/2010/main" val="39775190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fontScale="25000" lnSpcReduction="20000"/>
          </a:bodyPr>
          <a:lstStyle/>
          <a:p>
            <a:pPr marL="109728" lvl="0" indent="0" fontAlgn="base">
              <a:buNone/>
            </a:pPr>
            <a:endParaRPr lang="en-IN" dirty="0">
              <a:latin typeface="Cambria" pitchFamily="18" charset="0"/>
              <a:ea typeface="Cambria" pitchFamily="18" charset="0"/>
            </a:endParaRPr>
          </a:p>
          <a:p>
            <a:pPr marL="109728" indent="0">
              <a:buNone/>
            </a:pPr>
            <a:r>
              <a:rPr lang="en-IN" sz="11200" dirty="0">
                <a:latin typeface="Cambria" pitchFamily="18" charset="0"/>
                <a:ea typeface="Cambria" pitchFamily="18" charset="0"/>
              </a:rPr>
              <a:t>Retail </a:t>
            </a:r>
            <a:r>
              <a:rPr lang="en-IN" sz="11200" dirty="0" smtClean="0">
                <a:latin typeface="Cambria" pitchFamily="18" charset="0"/>
                <a:ea typeface="Cambria" pitchFamily="18" charset="0"/>
              </a:rPr>
              <a:t>pharmacy  </a:t>
            </a:r>
            <a:r>
              <a:rPr lang="en-IN" sz="11200" dirty="0">
                <a:latin typeface="Cambria" pitchFamily="18" charset="0"/>
                <a:ea typeface="Cambria" pitchFamily="18" charset="0"/>
              </a:rPr>
              <a:t>(often known as chemists or community pharmacists) supply and sell medicine and medical-related products to the general public and medical practitioners, as well as other goods such as toiletries, cosmetics.</a:t>
            </a:r>
          </a:p>
          <a:p>
            <a:pPr marL="109728" indent="0">
              <a:buNone/>
            </a:pPr>
            <a:endParaRPr lang="en-IN" sz="8000" dirty="0"/>
          </a:p>
        </p:txBody>
      </p:sp>
      <p:sp>
        <p:nvSpPr>
          <p:cNvPr id="4" name="Content Placeholder 3"/>
          <p:cNvSpPr>
            <a:spLocks noGrp="1"/>
          </p:cNvSpPr>
          <p:nvPr>
            <p:ph sz="half" idx="2"/>
          </p:nvPr>
        </p:nvSpPr>
        <p:spPr/>
        <p:txBody>
          <a:bodyPr>
            <a:normAutofit fontScale="25000" lnSpcReduction="20000"/>
          </a:bodyPr>
          <a:lstStyle/>
          <a:p>
            <a:pPr marL="109728" lvl="0" indent="0" fontAlgn="base">
              <a:buNone/>
            </a:pPr>
            <a:endParaRPr lang="en-IN" sz="6400" dirty="0">
              <a:solidFill>
                <a:srgbClr val="C00000"/>
              </a:solidFill>
              <a:latin typeface="Cambria" pitchFamily="18" charset="0"/>
              <a:ea typeface="Cambria" pitchFamily="18" charset="0"/>
            </a:endParaRPr>
          </a:p>
          <a:p>
            <a:pPr marL="109728" indent="0" fontAlgn="base">
              <a:buNone/>
            </a:pPr>
            <a:r>
              <a:rPr lang="en-IN" sz="6400" b="1" dirty="0">
                <a:solidFill>
                  <a:srgbClr val="C00000"/>
                </a:solidFill>
                <a:latin typeface="Cambria" pitchFamily="18" charset="0"/>
                <a:ea typeface="Cambria" pitchFamily="18" charset="0"/>
              </a:rPr>
              <a:t>Role and Importance of Retail Pharmacies :</a:t>
            </a:r>
            <a:endParaRPr lang="en-IN" sz="6400" dirty="0">
              <a:solidFill>
                <a:srgbClr val="C00000"/>
              </a:solidFill>
              <a:latin typeface="Cambria" pitchFamily="18" charset="0"/>
              <a:ea typeface="Cambria" pitchFamily="18" charset="0"/>
            </a:endParaRPr>
          </a:p>
          <a:p>
            <a:pPr marL="109728" indent="0" fontAlgn="base">
              <a:buNone/>
            </a:pPr>
            <a:r>
              <a:rPr lang="en-IN" sz="6400" b="1" dirty="0">
                <a:solidFill>
                  <a:srgbClr val="C00000"/>
                </a:solidFill>
                <a:latin typeface="Cambria" pitchFamily="18" charset="0"/>
                <a:ea typeface="Cambria" pitchFamily="18" charset="0"/>
              </a:rPr>
              <a:t> </a:t>
            </a:r>
            <a:endParaRPr lang="en-IN" sz="6400" dirty="0">
              <a:solidFill>
                <a:srgbClr val="C00000"/>
              </a:solidFill>
              <a:latin typeface="Cambria" pitchFamily="18" charset="0"/>
              <a:ea typeface="Cambria" pitchFamily="18" charset="0"/>
            </a:endParaRPr>
          </a:p>
          <a:p>
            <a:pPr fontAlgn="base"/>
            <a:r>
              <a:rPr lang="en-IN" sz="6400" b="1" dirty="0">
                <a:solidFill>
                  <a:srgbClr val="C00000"/>
                </a:solidFill>
                <a:latin typeface="Cambria" pitchFamily="18" charset="0"/>
                <a:ea typeface="Cambria" pitchFamily="18" charset="0"/>
              </a:rPr>
              <a:t>Accessibility: </a:t>
            </a:r>
            <a:endParaRPr lang="en-IN" sz="6400" dirty="0">
              <a:solidFill>
                <a:srgbClr val="C00000"/>
              </a:solidFill>
              <a:latin typeface="Cambria" pitchFamily="18" charset="0"/>
              <a:ea typeface="Cambria" pitchFamily="18" charset="0"/>
            </a:endParaRPr>
          </a:p>
          <a:p>
            <a:pPr fontAlgn="base"/>
            <a:r>
              <a:rPr lang="en-IN" sz="5500" dirty="0">
                <a:latin typeface="Cambria" pitchFamily="18" charset="0"/>
                <a:ea typeface="Cambria" pitchFamily="18" charset="0"/>
              </a:rPr>
              <a:t>Retail outlets provide essential access to medications for consumers, ranging from over-the-counter (OTC) products to prescription drugs.</a:t>
            </a:r>
          </a:p>
          <a:p>
            <a:pPr marL="109728" indent="0" fontAlgn="base">
              <a:buNone/>
            </a:pPr>
            <a:r>
              <a:rPr lang="en-IN" sz="5500" dirty="0">
                <a:latin typeface="Cambria" pitchFamily="18" charset="0"/>
                <a:ea typeface="Cambria" pitchFamily="18" charset="0"/>
              </a:rPr>
              <a:t> </a:t>
            </a:r>
          </a:p>
          <a:p>
            <a:pPr fontAlgn="base"/>
            <a:r>
              <a:rPr lang="en-IN" sz="5500" b="1" dirty="0">
                <a:solidFill>
                  <a:srgbClr val="C00000"/>
                </a:solidFill>
                <a:latin typeface="Cambria" pitchFamily="18" charset="0"/>
                <a:ea typeface="Cambria" pitchFamily="18" charset="0"/>
              </a:rPr>
              <a:t>Consumer Engagement:</a:t>
            </a:r>
            <a:endParaRPr lang="en-IN" sz="5500" dirty="0">
              <a:solidFill>
                <a:srgbClr val="C00000"/>
              </a:solidFill>
              <a:latin typeface="Cambria" pitchFamily="18" charset="0"/>
              <a:ea typeface="Cambria" pitchFamily="18" charset="0"/>
            </a:endParaRPr>
          </a:p>
          <a:p>
            <a:pPr fontAlgn="base"/>
            <a:r>
              <a:rPr lang="en-IN" sz="5500" dirty="0">
                <a:latin typeface="Cambria" pitchFamily="18" charset="0"/>
                <a:ea typeface="Cambria" pitchFamily="18" charset="0"/>
              </a:rPr>
              <a:t>Retailers can engage directly with consumers, offering counselling, medication management services, and health screenings, thus playing a critical role in public health.</a:t>
            </a:r>
          </a:p>
          <a:p>
            <a:pPr marL="109728" indent="0" fontAlgn="base">
              <a:buNone/>
            </a:pPr>
            <a:r>
              <a:rPr lang="en-IN" sz="5500" dirty="0">
                <a:latin typeface="Cambria" pitchFamily="18" charset="0"/>
                <a:ea typeface="Cambria" pitchFamily="18" charset="0"/>
              </a:rPr>
              <a:t> </a:t>
            </a:r>
          </a:p>
          <a:p>
            <a:pPr fontAlgn="base"/>
            <a:r>
              <a:rPr lang="en-IN" sz="5500" b="1" dirty="0">
                <a:solidFill>
                  <a:srgbClr val="C00000"/>
                </a:solidFill>
                <a:latin typeface="Cambria" pitchFamily="18" charset="0"/>
                <a:ea typeface="Cambria" pitchFamily="18" charset="0"/>
              </a:rPr>
              <a:t>Marketing Channel: </a:t>
            </a:r>
            <a:endParaRPr lang="en-IN" sz="5500" dirty="0">
              <a:solidFill>
                <a:srgbClr val="C00000"/>
              </a:solidFill>
              <a:latin typeface="Cambria" pitchFamily="18" charset="0"/>
              <a:ea typeface="Cambria" pitchFamily="18" charset="0"/>
            </a:endParaRPr>
          </a:p>
          <a:p>
            <a:pPr fontAlgn="base"/>
            <a:r>
              <a:rPr lang="en-IN" sz="5500" dirty="0">
                <a:latin typeface="Cambria" pitchFamily="18" charset="0"/>
                <a:ea typeface="Cambria" pitchFamily="18" charset="0"/>
              </a:rPr>
              <a:t>Retail environments serve as a marketing channel for pharmaceutical companies, particularly for OTC and consumer health products. </a:t>
            </a:r>
          </a:p>
          <a:p>
            <a:pPr fontAlgn="base"/>
            <a:r>
              <a:rPr lang="en-IN" sz="5500" dirty="0">
                <a:latin typeface="Cambria" pitchFamily="18" charset="0"/>
                <a:ea typeface="Cambria" pitchFamily="18" charset="0"/>
              </a:rPr>
              <a:t>In-store displays, promotions, and pharmacist recommendations can influence consumer purchasing decisions.</a:t>
            </a:r>
          </a:p>
          <a:p>
            <a:endParaRPr lang="en-IN" dirty="0"/>
          </a:p>
        </p:txBody>
      </p:sp>
      <p:sp>
        <p:nvSpPr>
          <p:cNvPr id="2" name="Title 1"/>
          <p:cNvSpPr>
            <a:spLocks noGrp="1"/>
          </p:cNvSpPr>
          <p:nvPr>
            <p:ph type="title"/>
          </p:nvPr>
        </p:nvSpPr>
        <p:spPr>
          <a:xfrm>
            <a:off x="609600" y="558140"/>
            <a:ext cx="10972800" cy="1377538"/>
          </a:xfrm>
        </p:spPr>
        <p:txBody>
          <a:bodyPr>
            <a:normAutofit fontScale="90000"/>
          </a:bodyPr>
          <a:lstStyle/>
          <a:p>
            <a:pPr algn="ctr"/>
            <a:r>
              <a:rPr lang="en-IN" dirty="0">
                <a:solidFill>
                  <a:srgbClr val="C00000"/>
                </a:solidFill>
                <a:effectLst/>
                <a:latin typeface="Algerian" pitchFamily="82" charset="0"/>
              </a:rPr>
              <a:t/>
            </a:r>
            <a:br>
              <a:rPr lang="en-IN" dirty="0">
                <a:solidFill>
                  <a:srgbClr val="C00000"/>
                </a:solidFill>
                <a:effectLst/>
                <a:latin typeface="Algerian" pitchFamily="82" charset="0"/>
              </a:rPr>
            </a:br>
            <a:r>
              <a:rPr lang="en-IN" dirty="0" smtClean="0">
                <a:solidFill>
                  <a:srgbClr val="C00000"/>
                </a:solidFill>
                <a:effectLst/>
                <a:latin typeface="Algerian" pitchFamily="82" charset="0"/>
              </a:rPr>
              <a:t>Retail Pharmacy</a:t>
            </a:r>
            <a:r>
              <a:rPr lang="en-IN" dirty="0">
                <a:solidFill>
                  <a:srgbClr val="C00000"/>
                </a:solidFill>
                <a:effectLst/>
                <a:latin typeface="Algerian" pitchFamily="82" charset="0"/>
              </a:rPr>
              <a:t/>
            </a:r>
            <a:br>
              <a:rPr lang="en-IN" dirty="0">
                <a:solidFill>
                  <a:srgbClr val="C00000"/>
                </a:solidFill>
                <a:effectLst/>
                <a:latin typeface="Algerian" pitchFamily="82" charset="0"/>
              </a:rPr>
            </a:br>
            <a:endParaRPr lang="en-IN" dirty="0">
              <a:solidFill>
                <a:srgbClr val="C00000"/>
              </a:solidFill>
              <a:latin typeface="Algerian" pitchFamily="82" charset="0"/>
            </a:endParaRPr>
          </a:p>
        </p:txBody>
      </p:sp>
    </p:spTree>
    <p:extLst>
      <p:ext uri="{BB962C8B-B14F-4D97-AF65-F5344CB8AC3E}">
        <p14:creationId xmlns:p14="http://schemas.microsoft.com/office/powerpoint/2010/main" val="30129210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fontScale="62500" lnSpcReduction="20000"/>
          </a:bodyPr>
          <a:lstStyle/>
          <a:p>
            <a:pPr marL="109728" indent="0">
              <a:buNone/>
            </a:pPr>
            <a:endParaRPr lang="en-IN" dirty="0">
              <a:latin typeface="Cambria" pitchFamily="18" charset="0"/>
              <a:ea typeface="Cambria" pitchFamily="18" charset="0"/>
            </a:endParaRPr>
          </a:p>
          <a:p>
            <a:r>
              <a:rPr lang="en-US" dirty="0"/>
              <a:t>Pharmaceuticals  selling is quite different from other types of selling .Let us see why it is so, with the help of following example:-</a:t>
            </a:r>
            <a:endParaRPr lang="en-IN" dirty="0"/>
          </a:p>
          <a:p>
            <a:pPr lvl="0"/>
            <a:r>
              <a:rPr lang="en-US" dirty="0"/>
              <a:t>A consumer sales representative selling to a super market Manager will know at the end of his interview/discussion whether he is getting a order or not.</a:t>
            </a:r>
            <a:endParaRPr lang="en-IN" dirty="0"/>
          </a:p>
          <a:p>
            <a:pPr lvl="0"/>
            <a:r>
              <a:rPr lang="en-US" dirty="0"/>
              <a:t>An Industrial Sales Representative selling to a Purchase Manager will know at the end of his interview/discussion whether he is getting a  contract or not.</a:t>
            </a:r>
            <a:endParaRPr lang="en-IN" dirty="0"/>
          </a:p>
          <a:p>
            <a:pPr lvl="0"/>
            <a:r>
              <a:rPr lang="en-US" dirty="0"/>
              <a:t>An Insurance Sales Representative will be reasonably certain at the end of his interview whether the prospect will buy the policy or not.</a:t>
            </a:r>
            <a:endParaRPr lang="en-IN" dirty="0"/>
          </a:p>
          <a:p>
            <a:endParaRPr lang="en-IN" dirty="0"/>
          </a:p>
        </p:txBody>
      </p:sp>
      <p:sp>
        <p:nvSpPr>
          <p:cNvPr id="4" name="Title 3"/>
          <p:cNvSpPr>
            <a:spLocks noGrp="1"/>
          </p:cNvSpPr>
          <p:nvPr>
            <p:ph type="title"/>
          </p:nvPr>
        </p:nvSpPr>
        <p:spPr>
          <a:xfrm>
            <a:off x="609600" y="274637"/>
            <a:ext cx="10972800" cy="1993550"/>
          </a:xfrm>
        </p:spPr>
        <p:txBody>
          <a:bodyPr>
            <a:normAutofit/>
          </a:bodyPr>
          <a:lstStyle/>
          <a:p>
            <a:pPr lvl="0" algn="ctr"/>
            <a:r>
              <a:rPr lang="en-US" sz="4000" i="1" dirty="0">
                <a:solidFill>
                  <a:srgbClr val="C00000"/>
                </a:solidFill>
                <a:effectLst/>
                <a:latin typeface="Algerian" pitchFamily="82" charset="0"/>
              </a:rPr>
              <a:t>Need to collect </a:t>
            </a:r>
            <a:r>
              <a:rPr lang="en-US" sz="4000" i="1" dirty="0" smtClean="0">
                <a:solidFill>
                  <a:srgbClr val="C00000"/>
                </a:solidFill>
                <a:effectLst/>
                <a:latin typeface="Algerian" pitchFamily="82" charset="0"/>
              </a:rPr>
              <a:t>information</a:t>
            </a:r>
            <a:r>
              <a:rPr lang="en-IN" sz="4000" dirty="0">
                <a:solidFill>
                  <a:srgbClr val="C00000"/>
                </a:solidFill>
                <a:effectLst/>
                <a:latin typeface="Algerian" pitchFamily="82" charset="0"/>
              </a:rPr>
              <a:t/>
            </a:r>
            <a:br>
              <a:rPr lang="en-IN" sz="4000" dirty="0">
                <a:solidFill>
                  <a:srgbClr val="C00000"/>
                </a:solidFill>
                <a:effectLst/>
                <a:latin typeface="Algerian" pitchFamily="82" charset="0"/>
              </a:rPr>
            </a:br>
            <a:r>
              <a:rPr lang="en-IN" sz="4400" i="1" dirty="0">
                <a:solidFill>
                  <a:srgbClr val="C00000"/>
                </a:solidFill>
                <a:latin typeface="Algerian" pitchFamily="82" charset="0"/>
                <a:ea typeface="Cambria" pitchFamily="18" charset="0"/>
              </a:rPr>
              <a:t>	</a:t>
            </a:r>
            <a:endParaRPr lang="en-IN" dirty="0">
              <a:solidFill>
                <a:srgbClr val="C00000"/>
              </a:solidFill>
              <a:latin typeface="Algerian" pitchFamily="82" charset="0"/>
            </a:endParaRPr>
          </a:p>
        </p:txBody>
      </p:sp>
      <p:sp>
        <p:nvSpPr>
          <p:cNvPr id="3" name="Content Placeholder 2"/>
          <p:cNvSpPr>
            <a:spLocks noGrp="1"/>
          </p:cNvSpPr>
          <p:nvPr>
            <p:ph sz="half" idx="2"/>
          </p:nvPr>
        </p:nvSpPr>
        <p:spPr/>
        <p:txBody>
          <a:bodyPr>
            <a:normAutofit fontScale="62500" lnSpcReduction="20000"/>
          </a:bodyPr>
          <a:lstStyle/>
          <a:p>
            <a:pPr>
              <a:buFont typeface="Wingdings" pitchFamily="2" charset="2"/>
              <a:buChar char="v"/>
            </a:pPr>
            <a:endParaRPr lang="en-IN" b="1" dirty="0" smtClean="0">
              <a:latin typeface="Cambria" pitchFamily="18" charset="0"/>
              <a:ea typeface="Cambria" pitchFamily="18" charset="0"/>
            </a:endParaRPr>
          </a:p>
          <a:p>
            <a:pPr>
              <a:buFont typeface="Wingdings" pitchFamily="2" charset="2"/>
              <a:buChar char="v"/>
            </a:pPr>
            <a:endParaRPr lang="en-IN" b="1" dirty="0" smtClean="0">
              <a:solidFill>
                <a:srgbClr val="0070C0"/>
              </a:solidFill>
              <a:latin typeface="Cambria" pitchFamily="18" charset="0"/>
              <a:ea typeface="Cambria" pitchFamily="18" charset="0"/>
            </a:endParaRPr>
          </a:p>
          <a:p>
            <a:r>
              <a:rPr lang="en-US" b="1" i="1" dirty="0">
                <a:solidFill>
                  <a:srgbClr val="0070C0"/>
                </a:solidFill>
              </a:rPr>
              <a:t>In all these instances, the Sales Representative in question will get to know the results/feedback of his sales interview right at the end of </a:t>
            </a:r>
            <a:r>
              <a:rPr lang="en-US" b="1" i="1" dirty="0" smtClean="0">
                <a:solidFill>
                  <a:srgbClr val="0070C0"/>
                </a:solidFill>
              </a:rPr>
              <a:t>it.</a:t>
            </a:r>
          </a:p>
          <a:p>
            <a:endParaRPr lang="en-US" b="1" i="1" dirty="0">
              <a:solidFill>
                <a:srgbClr val="0070C0"/>
              </a:solidFill>
            </a:endParaRPr>
          </a:p>
          <a:p>
            <a:endParaRPr lang="en-US" b="1" i="1" dirty="0" smtClean="0">
              <a:solidFill>
                <a:srgbClr val="0070C0"/>
              </a:solidFill>
            </a:endParaRPr>
          </a:p>
          <a:p>
            <a:endParaRPr lang="en-IN" dirty="0">
              <a:solidFill>
                <a:srgbClr val="0070C0"/>
              </a:solidFill>
            </a:endParaRPr>
          </a:p>
          <a:p>
            <a:r>
              <a:rPr lang="en-US" b="1" i="1" dirty="0">
                <a:solidFill>
                  <a:srgbClr val="0070C0"/>
                </a:solidFill>
              </a:rPr>
              <a:t>But in case of Medical Sales Representative, we seldom gets to know the exact outcome of the sales call, because most doctors promise to prescribe but a few of them keep up to their </a:t>
            </a:r>
            <a:r>
              <a:rPr lang="en-US" b="1" i="1" dirty="0" smtClean="0">
                <a:solidFill>
                  <a:srgbClr val="0070C0"/>
                </a:solidFill>
              </a:rPr>
              <a:t>promise.</a:t>
            </a:r>
            <a:endParaRPr lang="en-IN" dirty="0">
              <a:solidFill>
                <a:srgbClr val="0070C0"/>
              </a:solidFill>
            </a:endParaRPr>
          </a:p>
          <a:p>
            <a:pPr>
              <a:buFont typeface="Wingdings" pitchFamily="2" charset="2"/>
              <a:buChar char="v"/>
            </a:pPr>
            <a:endParaRPr lang="en-IN" dirty="0">
              <a:latin typeface="Cambria" pitchFamily="18" charset="0"/>
              <a:ea typeface="Cambria" pitchFamily="18" charset="0"/>
            </a:endParaRPr>
          </a:p>
        </p:txBody>
      </p:sp>
    </p:spTree>
    <p:extLst>
      <p:ext uri="{BB962C8B-B14F-4D97-AF65-F5344CB8AC3E}">
        <p14:creationId xmlns:p14="http://schemas.microsoft.com/office/powerpoint/2010/main" val="25631681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lnSpcReduction="10000"/>
          </a:bodyPr>
          <a:lstStyle/>
          <a:p>
            <a:r>
              <a:rPr lang="en-US" dirty="0" smtClean="0">
                <a:solidFill>
                  <a:srgbClr val="C00000"/>
                </a:solidFill>
                <a:latin typeface="Algerian" pitchFamily="82" charset="0"/>
              </a:rPr>
              <a:t>What is specific information?</a:t>
            </a:r>
          </a:p>
          <a:p>
            <a:r>
              <a:rPr lang="en-US" dirty="0">
                <a:latin typeface="Cambria" pitchFamily="18" charset="0"/>
                <a:ea typeface="Cambria" pitchFamily="18" charset="0"/>
              </a:rPr>
              <a:t>Specific information means the quantified data of prescriptions  received  and products  sold by the retailer within a specified time and who were doctors who contributed to the prescriptions and sales.</a:t>
            </a:r>
            <a:endParaRPr lang="en-IN" dirty="0">
              <a:latin typeface="Cambria" pitchFamily="18" charset="0"/>
              <a:ea typeface="Cambria" pitchFamily="18" charset="0"/>
            </a:endParaRPr>
          </a:p>
          <a:p>
            <a:endParaRPr lang="en-IN" dirty="0"/>
          </a:p>
        </p:txBody>
      </p:sp>
      <p:sp>
        <p:nvSpPr>
          <p:cNvPr id="3" name="Content Placeholder 2"/>
          <p:cNvSpPr>
            <a:spLocks noGrp="1"/>
          </p:cNvSpPr>
          <p:nvPr>
            <p:ph sz="half" idx="2"/>
          </p:nvPr>
        </p:nvSpPr>
        <p:spPr/>
        <p:txBody>
          <a:bodyPr>
            <a:normAutofit lnSpcReduction="10000"/>
          </a:bodyPr>
          <a:lstStyle/>
          <a:p>
            <a:pPr marL="109728" indent="0">
              <a:buNone/>
            </a:pPr>
            <a:r>
              <a:rPr lang="en-US" dirty="0">
                <a:latin typeface="Cambria" pitchFamily="18" charset="0"/>
                <a:ea typeface="Cambria" pitchFamily="18" charset="0"/>
              </a:rPr>
              <a:t> </a:t>
            </a:r>
            <a:endParaRPr lang="en-IN" dirty="0">
              <a:latin typeface="Cambria" pitchFamily="18" charset="0"/>
              <a:ea typeface="Cambria" pitchFamily="18" charset="0"/>
            </a:endParaRPr>
          </a:p>
          <a:p>
            <a:pPr>
              <a:buFont typeface="Wingdings" pitchFamily="2" charset="2"/>
              <a:buChar char="v"/>
            </a:pPr>
            <a:r>
              <a:rPr lang="en-US" b="1" i="1" dirty="0">
                <a:solidFill>
                  <a:srgbClr val="C00000"/>
                </a:solidFill>
                <a:latin typeface="Cambria" pitchFamily="18" charset="0"/>
                <a:ea typeface="Cambria" pitchFamily="18" charset="0"/>
              </a:rPr>
              <a:t>Step 1- </a:t>
            </a:r>
            <a:r>
              <a:rPr lang="en-US" b="1" i="1" dirty="0">
                <a:latin typeface="Cambria" pitchFamily="18" charset="0"/>
                <a:ea typeface="Cambria" pitchFamily="18" charset="0"/>
              </a:rPr>
              <a:t>In this step we should decide on the details which we would like to follow up:</a:t>
            </a:r>
            <a:endParaRPr lang="en-IN" dirty="0">
              <a:latin typeface="Cambria" pitchFamily="18" charset="0"/>
              <a:ea typeface="Cambria" pitchFamily="18" charset="0"/>
            </a:endParaRPr>
          </a:p>
          <a:p>
            <a:pPr>
              <a:buFont typeface="Wingdings" pitchFamily="2" charset="2"/>
              <a:buChar char="v"/>
            </a:pPr>
            <a:r>
              <a:rPr lang="en-US" dirty="0">
                <a:latin typeface="Cambria" pitchFamily="18" charset="0"/>
                <a:ea typeface="Cambria" pitchFamily="18" charset="0"/>
              </a:rPr>
              <a:t>Whether Dr</a:t>
            </a:r>
            <a:r>
              <a:rPr lang="en-US" dirty="0" smtClean="0">
                <a:latin typeface="Cambria" pitchFamily="18" charset="0"/>
                <a:ea typeface="Cambria" pitchFamily="18" charset="0"/>
              </a:rPr>
              <a:t>. X </a:t>
            </a:r>
            <a:r>
              <a:rPr lang="en-US" dirty="0">
                <a:latin typeface="Cambria" pitchFamily="18" charset="0"/>
                <a:ea typeface="Cambria" pitchFamily="18" charset="0"/>
              </a:rPr>
              <a:t>prescribed product  A</a:t>
            </a:r>
            <a:endParaRPr lang="en-IN" dirty="0">
              <a:latin typeface="Cambria" pitchFamily="18" charset="0"/>
              <a:ea typeface="Cambria" pitchFamily="18" charset="0"/>
            </a:endParaRPr>
          </a:p>
          <a:p>
            <a:pPr>
              <a:buFont typeface="Wingdings" pitchFamily="2" charset="2"/>
              <a:buChar char="v"/>
            </a:pPr>
            <a:r>
              <a:rPr lang="en-US" dirty="0">
                <a:latin typeface="Cambria" pitchFamily="18" charset="0"/>
                <a:ea typeface="Cambria" pitchFamily="18" charset="0"/>
              </a:rPr>
              <a:t>Whether Dr</a:t>
            </a:r>
            <a:r>
              <a:rPr lang="en-US" dirty="0" smtClean="0">
                <a:latin typeface="Cambria" pitchFamily="18" charset="0"/>
                <a:ea typeface="Cambria" pitchFamily="18" charset="0"/>
              </a:rPr>
              <a:t>. Y </a:t>
            </a:r>
            <a:r>
              <a:rPr lang="en-US" dirty="0">
                <a:latin typeface="Cambria" pitchFamily="18" charset="0"/>
                <a:ea typeface="Cambria" pitchFamily="18" charset="0"/>
              </a:rPr>
              <a:t>prescribed product  B</a:t>
            </a:r>
            <a:endParaRPr lang="en-IN" dirty="0">
              <a:latin typeface="Cambria" pitchFamily="18" charset="0"/>
              <a:ea typeface="Cambria" pitchFamily="18" charset="0"/>
            </a:endParaRPr>
          </a:p>
          <a:p>
            <a:pPr>
              <a:buFont typeface="Wingdings" pitchFamily="2" charset="2"/>
              <a:buChar char="v"/>
            </a:pPr>
            <a:r>
              <a:rPr lang="en-US" dirty="0">
                <a:latin typeface="Cambria" pitchFamily="18" charset="0"/>
                <a:ea typeface="Cambria" pitchFamily="18" charset="0"/>
              </a:rPr>
              <a:t>Whether Dr</a:t>
            </a:r>
            <a:r>
              <a:rPr lang="en-US" dirty="0" smtClean="0">
                <a:latin typeface="Cambria" pitchFamily="18" charset="0"/>
                <a:ea typeface="Cambria" pitchFamily="18" charset="0"/>
              </a:rPr>
              <a:t>. Z  </a:t>
            </a:r>
            <a:r>
              <a:rPr lang="en-US" dirty="0">
                <a:latin typeface="Cambria" pitchFamily="18" charset="0"/>
                <a:ea typeface="Cambria" pitchFamily="18" charset="0"/>
              </a:rPr>
              <a:t>prescribed product C</a:t>
            </a:r>
            <a:endParaRPr lang="en-IN" dirty="0">
              <a:latin typeface="Cambria" pitchFamily="18" charset="0"/>
              <a:ea typeface="Cambria" pitchFamily="18" charset="0"/>
            </a:endParaRPr>
          </a:p>
          <a:p>
            <a:endParaRPr lang="en-IN" dirty="0"/>
          </a:p>
        </p:txBody>
      </p:sp>
      <p:sp>
        <p:nvSpPr>
          <p:cNvPr id="4" name="Title 3"/>
          <p:cNvSpPr>
            <a:spLocks noGrp="1"/>
          </p:cNvSpPr>
          <p:nvPr>
            <p:ph type="title"/>
          </p:nvPr>
        </p:nvSpPr>
        <p:spPr/>
        <p:txBody>
          <a:bodyPr>
            <a:normAutofit/>
          </a:bodyPr>
          <a:lstStyle/>
          <a:p>
            <a:pPr lvl="0" algn="ctr"/>
            <a:r>
              <a:rPr lang="en-US" i="1" dirty="0">
                <a:solidFill>
                  <a:srgbClr val="C00000"/>
                </a:solidFill>
                <a:effectLst/>
                <a:latin typeface="Algerian" pitchFamily="82" charset="0"/>
              </a:rPr>
              <a:t>How  to  collect “specific </a:t>
            </a:r>
            <a:r>
              <a:rPr lang="en-US" i="1" dirty="0" smtClean="0">
                <a:solidFill>
                  <a:srgbClr val="C00000"/>
                </a:solidFill>
                <a:effectLst/>
                <a:latin typeface="Algerian" pitchFamily="82" charset="0"/>
              </a:rPr>
              <a:t>information</a:t>
            </a:r>
            <a:endParaRPr lang="en-IN" dirty="0">
              <a:solidFill>
                <a:srgbClr val="C00000"/>
              </a:solidFill>
              <a:latin typeface="Algerian" pitchFamily="82" charset="0"/>
            </a:endParaRPr>
          </a:p>
        </p:txBody>
      </p:sp>
    </p:spTree>
    <p:extLst>
      <p:ext uri="{BB962C8B-B14F-4D97-AF65-F5344CB8AC3E}">
        <p14:creationId xmlns:p14="http://schemas.microsoft.com/office/powerpoint/2010/main" val="1612396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fontScale="92500" lnSpcReduction="10000"/>
          </a:bodyPr>
          <a:lstStyle/>
          <a:p>
            <a:pPr marL="109728" indent="0">
              <a:buNone/>
            </a:pPr>
            <a:endParaRPr lang="en-IN" sz="2000" dirty="0"/>
          </a:p>
          <a:p>
            <a:r>
              <a:rPr lang="en-US" b="1" i="1" dirty="0">
                <a:latin typeface="Cambria" pitchFamily="18" charset="0"/>
                <a:ea typeface="Cambria" pitchFamily="18" charset="0"/>
              </a:rPr>
              <a:t>Deciding </a:t>
            </a:r>
            <a:r>
              <a:rPr lang="en-US" b="1" i="1" dirty="0" smtClean="0">
                <a:latin typeface="Cambria" pitchFamily="18" charset="0"/>
                <a:ea typeface="Cambria" pitchFamily="18" charset="0"/>
              </a:rPr>
              <a:t>th</a:t>
            </a:r>
            <a:r>
              <a:rPr lang="en-US" b="1" i="1" dirty="0">
                <a:latin typeface="Cambria" pitchFamily="18" charset="0"/>
                <a:ea typeface="Cambria" pitchFamily="18" charset="0"/>
              </a:rPr>
              <a:t>e</a:t>
            </a:r>
            <a:r>
              <a:rPr lang="en-US" b="1" i="1" dirty="0" smtClean="0">
                <a:latin typeface="Cambria" pitchFamily="18" charset="0"/>
                <a:ea typeface="Cambria" pitchFamily="18" charset="0"/>
              </a:rPr>
              <a:t>                         product </a:t>
            </a:r>
            <a:r>
              <a:rPr lang="en-US" b="1" i="1" dirty="0">
                <a:latin typeface="Cambria" pitchFamily="18" charset="0"/>
                <a:ea typeface="Cambria" pitchFamily="18" charset="0"/>
              </a:rPr>
              <a:t>group or product about which we would like to collect information.</a:t>
            </a:r>
            <a:endParaRPr lang="en-IN" sz="2000" dirty="0">
              <a:latin typeface="Cambria" pitchFamily="18" charset="0"/>
              <a:ea typeface="Cambria" pitchFamily="18" charset="0"/>
            </a:endParaRPr>
          </a:p>
          <a:p>
            <a:pPr lvl="1">
              <a:buFont typeface="Wingdings" pitchFamily="2" charset="2"/>
              <a:buChar char="Ø"/>
            </a:pPr>
            <a:r>
              <a:rPr lang="en-US" dirty="0">
                <a:latin typeface="Cambria" pitchFamily="18" charset="0"/>
                <a:ea typeface="Cambria" pitchFamily="18" charset="0"/>
              </a:rPr>
              <a:t>One that is critical to our performance</a:t>
            </a:r>
            <a:endParaRPr lang="en-IN" sz="1800" dirty="0">
              <a:latin typeface="Cambria" pitchFamily="18" charset="0"/>
              <a:ea typeface="Cambria" pitchFamily="18" charset="0"/>
            </a:endParaRPr>
          </a:p>
          <a:p>
            <a:pPr lvl="1">
              <a:buFont typeface="Wingdings" pitchFamily="2" charset="2"/>
              <a:buChar char="Ø"/>
            </a:pPr>
            <a:r>
              <a:rPr lang="en-US" dirty="0">
                <a:latin typeface="Cambria" pitchFamily="18" charset="0"/>
                <a:ea typeface="Cambria" pitchFamily="18" charset="0"/>
              </a:rPr>
              <a:t>Or might be important  to our areas team performance</a:t>
            </a:r>
            <a:endParaRPr lang="en-IN" sz="1800" dirty="0">
              <a:latin typeface="Cambria" pitchFamily="18" charset="0"/>
              <a:ea typeface="Cambria" pitchFamily="18" charset="0"/>
            </a:endParaRPr>
          </a:p>
          <a:p>
            <a:pPr lvl="1">
              <a:buFont typeface="Wingdings" pitchFamily="2" charset="2"/>
              <a:buChar char="Ø"/>
            </a:pPr>
            <a:r>
              <a:rPr lang="en-US" dirty="0">
                <a:latin typeface="Cambria" pitchFamily="18" charset="0"/>
                <a:ea typeface="Cambria" pitchFamily="18" charset="0"/>
              </a:rPr>
              <a:t>Or it might be important to our regions sales performance</a:t>
            </a:r>
            <a:endParaRPr lang="en-IN" sz="1800" dirty="0">
              <a:latin typeface="Cambria" pitchFamily="18" charset="0"/>
              <a:ea typeface="Cambria" pitchFamily="18" charset="0"/>
            </a:endParaRPr>
          </a:p>
          <a:p>
            <a:pPr lvl="1">
              <a:buFont typeface="Wingdings" pitchFamily="2" charset="2"/>
              <a:buChar char="Ø"/>
            </a:pPr>
            <a:r>
              <a:rPr lang="en-US" dirty="0">
                <a:latin typeface="Cambria" pitchFamily="18" charset="0"/>
                <a:ea typeface="Cambria" pitchFamily="18" charset="0"/>
              </a:rPr>
              <a:t>Or it could be that our competitor is doing so well with his product that we want a crack at </a:t>
            </a:r>
            <a:r>
              <a:rPr lang="en-US" dirty="0" smtClean="0">
                <a:latin typeface="Cambria" pitchFamily="18" charset="0"/>
                <a:ea typeface="Cambria" pitchFamily="18" charset="0"/>
              </a:rPr>
              <a:t>him.</a:t>
            </a:r>
            <a:endParaRPr lang="en-IN" sz="1800" dirty="0">
              <a:latin typeface="Cambria" pitchFamily="18" charset="0"/>
              <a:ea typeface="Cambria" pitchFamily="18" charset="0"/>
            </a:endParaRPr>
          </a:p>
          <a:p>
            <a:pPr marL="109728" indent="0" fontAlgn="base">
              <a:buNone/>
            </a:pPr>
            <a:endParaRPr lang="en-IN" dirty="0">
              <a:latin typeface="Cambria" pitchFamily="18" charset="0"/>
              <a:ea typeface="Cambria" pitchFamily="18" charset="0"/>
            </a:endParaRPr>
          </a:p>
        </p:txBody>
      </p:sp>
      <p:sp>
        <p:nvSpPr>
          <p:cNvPr id="4" name="Title 3"/>
          <p:cNvSpPr>
            <a:spLocks noGrp="1"/>
          </p:cNvSpPr>
          <p:nvPr>
            <p:ph type="title"/>
          </p:nvPr>
        </p:nvSpPr>
        <p:spPr>
          <a:xfrm>
            <a:off x="609600" y="274637"/>
            <a:ext cx="10972800" cy="1542287"/>
          </a:xfrm>
        </p:spPr>
        <p:txBody>
          <a:bodyPr>
            <a:normAutofit fontScale="90000"/>
          </a:bodyPr>
          <a:lstStyle/>
          <a:p>
            <a:pPr algn="ctr"/>
            <a:r>
              <a:rPr lang="en-US" i="1" dirty="0">
                <a:solidFill>
                  <a:srgbClr val="C00000"/>
                </a:solidFill>
                <a:latin typeface="Algerian" pitchFamily="82" charset="0"/>
              </a:rPr>
              <a:t>Step 2</a:t>
            </a:r>
            <a:r>
              <a:rPr lang="en-IN" sz="3600" dirty="0"/>
              <a:t/>
            </a:r>
            <a:br>
              <a:rPr lang="en-IN" sz="3600" dirty="0"/>
            </a:br>
            <a:r>
              <a:rPr lang="en-IN" dirty="0">
                <a:effectLst/>
              </a:rPr>
              <a:t/>
            </a:r>
            <a:br>
              <a:rPr lang="en-IN" dirty="0">
                <a:effectLst/>
              </a:rPr>
            </a:br>
            <a:endParaRPr lang="en-IN" dirty="0">
              <a:latin typeface="Algerian" pitchFamily="82" charset="0"/>
            </a:endParaRPr>
          </a:p>
        </p:txBody>
      </p:sp>
      <p:sp>
        <p:nvSpPr>
          <p:cNvPr id="3" name="Content Placeholder 2"/>
          <p:cNvSpPr>
            <a:spLocks noGrp="1"/>
          </p:cNvSpPr>
          <p:nvPr>
            <p:ph sz="half" idx="2"/>
          </p:nvPr>
        </p:nvSpPr>
        <p:spPr/>
        <p:txBody>
          <a:bodyPr>
            <a:normAutofit fontScale="92500" lnSpcReduction="10000"/>
          </a:bodyPr>
          <a:lstStyle/>
          <a:p>
            <a:r>
              <a:rPr lang="en-US" b="1" i="1" dirty="0">
                <a:latin typeface="Cambria" pitchFamily="18" charset="0"/>
                <a:ea typeface="Cambria" pitchFamily="18" charset="0"/>
              </a:rPr>
              <a:t>Ideally we must choose an important product group every month to collect data on from our entire Territory</a:t>
            </a:r>
            <a:r>
              <a:rPr lang="en-US" dirty="0">
                <a:latin typeface="Cambria" pitchFamily="18" charset="0"/>
                <a:ea typeface="Cambria" pitchFamily="18" charset="0"/>
              </a:rPr>
              <a:t> . </a:t>
            </a:r>
            <a:endParaRPr lang="en-US" dirty="0" smtClean="0">
              <a:latin typeface="Cambria" pitchFamily="18" charset="0"/>
              <a:ea typeface="Cambria" pitchFamily="18" charset="0"/>
            </a:endParaRPr>
          </a:p>
          <a:p>
            <a:endParaRPr lang="en-US" dirty="0">
              <a:latin typeface="Cambria" pitchFamily="18" charset="0"/>
              <a:ea typeface="Cambria" pitchFamily="18" charset="0"/>
            </a:endParaRPr>
          </a:p>
          <a:p>
            <a:r>
              <a:rPr lang="en-US" dirty="0" smtClean="0">
                <a:latin typeface="Cambria" pitchFamily="18" charset="0"/>
                <a:ea typeface="Cambria" pitchFamily="18" charset="0"/>
              </a:rPr>
              <a:t>Such </a:t>
            </a:r>
            <a:r>
              <a:rPr lang="en-US" dirty="0">
                <a:latin typeface="Cambria" pitchFamily="18" charset="0"/>
                <a:ea typeface="Cambria" pitchFamily="18" charset="0"/>
              </a:rPr>
              <a:t>a specific effort will help us  to create a fund or a bank of information that will help  us to plan our work and  to use  our  promotional  materials  effectively.</a:t>
            </a:r>
            <a:endParaRPr lang="en-IN" dirty="0">
              <a:latin typeface="Cambria" pitchFamily="18" charset="0"/>
              <a:ea typeface="Cambria" pitchFamily="18" charset="0"/>
            </a:endParaRPr>
          </a:p>
          <a:p>
            <a:endParaRPr lang="en-IN" dirty="0"/>
          </a:p>
        </p:txBody>
      </p:sp>
    </p:spTree>
    <p:extLst>
      <p:ext uri="{BB962C8B-B14F-4D97-AF65-F5344CB8AC3E}">
        <p14:creationId xmlns:p14="http://schemas.microsoft.com/office/powerpoint/2010/main" val="35154044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fontScale="70000" lnSpcReduction="20000"/>
          </a:bodyPr>
          <a:lstStyle/>
          <a:p>
            <a:pPr marL="109728" indent="0">
              <a:buNone/>
            </a:pPr>
            <a:r>
              <a:rPr lang="en-US" b="1" i="1" dirty="0"/>
              <a:t> </a:t>
            </a:r>
            <a:endParaRPr lang="en-IN" dirty="0">
              <a:latin typeface="Cambria" pitchFamily="18" charset="0"/>
              <a:ea typeface="Cambria" pitchFamily="18" charset="0"/>
            </a:endParaRPr>
          </a:p>
          <a:p>
            <a:pPr lvl="0">
              <a:buFont typeface="Wingdings" pitchFamily="2" charset="2"/>
              <a:buChar char="v"/>
            </a:pPr>
            <a:r>
              <a:rPr lang="en-US" b="1" i="1" dirty="0">
                <a:latin typeface="Cambria" pitchFamily="18" charset="0"/>
                <a:ea typeface="Cambria" pitchFamily="18" charset="0"/>
              </a:rPr>
              <a:t>To collect  purchase details of this product/ product group</a:t>
            </a:r>
            <a:r>
              <a:rPr lang="en-US" dirty="0">
                <a:latin typeface="Cambria" pitchFamily="18" charset="0"/>
                <a:ea typeface="Cambria" pitchFamily="18" charset="0"/>
              </a:rPr>
              <a:t>. Just  a day prior to our visit in a particular Town or territory, we should visit our stockiest to find out the details of purchases (of the product about which we are going to seek information) made by retailers. This step will help us to access ,the authenticity of information given to us by the retailer.</a:t>
            </a:r>
            <a:endParaRPr lang="en-IN" dirty="0">
              <a:latin typeface="Cambria" pitchFamily="18" charset="0"/>
              <a:ea typeface="Cambria" pitchFamily="18" charset="0"/>
            </a:endParaRPr>
          </a:p>
          <a:p>
            <a:pPr marL="109728" indent="0">
              <a:buNone/>
            </a:pPr>
            <a:r>
              <a:rPr lang="en-US" dirty="0">
                <a:latin typeface="Cambria" pitchFamily="18" charset="0"/>
                <a:ea typeface="Cambria" pitchFamily="18" charset="0"/>
              </a:rPr>
              <a:t> </a:t>
            </a:r>
            <a:endParaRPr lang="en-IN" dirty="0">
              <a:latin typeface="Cambria" pitchFamily="18" charset="0"/>
              <a:ea typeface="Cambria" pitchFamily="18" charset="0"/>
            </a:endParaRPr>
          </a:p>
          <a:p>
            <a:pPr lvl="0">
              <a:buFont typeface="Wingdings" pitchFamily="2" charset="2"/>
              <a:buChar char="v"/>
            </a:pPr>
            <a:r>
              <a:rPr lang="en-US" dirty="0">
                <a:latin typeface="Cambria" pitchFamily="18" charset="0"/>
                <a:ea typeface="Cambria" pitchFamily="18" charset="0"/>
              </a:rPr>
              <a:t>Having prepared ourselves to visit the retailers to collect the information let us see how we have to proceed </a:t>
            </a:r>
            <a:endParaRPr lang="en-IN" dirty="0">
              <a:latin typeface="Cambria" pitchFamily="18" charset="0"/>
              <a:ea typeface="Cambria" pitchFamily="18" charset="0"/>
            </a:endParaRPr>
          </a:p>
          <a:p>
            <a:pPr lvl="0">
              <a:buFont typeface="Wingdings" pitchFamily="2" charset="2"/>
              <a:buChar char="v"/>
            </a:pPr>
            <a:r>
              <a:rPr lang="en-US" dirty="0">
                <a:latin typeface="Cambria" pitchFamily="18" charset="0"/>
                <a:ea typeface="Cambria" pitchFamily="18" charset="0"/>
              </a:rPr>
              <a:t>Proceed when we are face to face with the retailer.</a:t>
            </a:r>
            <a:endParaRPr lang="en-IN" dirty="0">
              <a:latin typeface="Cambria" pitchFamily="18" charset="0"/>
              <a:ea typeface="Cambria" pitchFamily="18" charset="0"/>
            </a:endParaRPr>
          </a:p>
          <a:p>
            <a:pPr marL="109728" indent="0" fontAlgn="base">
              <a:buNone/>
            </a:pPr>
            <a:endParaRPr lang="en-IN" dirty="0"/>
          </a:p>
        </p:txBody>
      </p:sp>
      <p:sp>
        <p:nvSpPr>
          <p:cNvPr id="4" name="Title 3"/>
          <p:cNvSpPr>
            <a:spLocks noGrp="1"/>
          </p:cNvSpPr>
          <p:nvPr>
            <p:ph type="title"/>
          </p:nvPr>
        </p:nvSpPr>
        <p:spPr/>
        <p:txBody>
          <a:bodyPr>
            <a:normAutofit fontScale="90000"/>
          </a:bodyPr>
          <a:lstStyle/>
          <a:p>
            <a:pPr algn="ctr"/>
            <a:r>
              <a:rPr lang="en-US" sz="4400" i="1" dirty="0">
                <a:solidFill>
                  <a:srgbClr val="C00000"/>
                </a:solidFill>
                <a:effectLst/>
                <a:latin typeface="Algerian" pitchFamily="82" charset="0"/>
              </a:rPr>
              <a:t>Step 3</a:t>
            </a:r>
            <a:r>
              <a:rPr lang="en-IN" dirty="0">
                <a:effectLst/>
              </a:rPr>
              <a:t/>
            </a:r>
            <a:br>
              <a:rPr lang="en-IN" dirty="0">
                <a:effectLst/>
              </a:rPr>
            </a:br>
            <a:endParaRPr lang="en-IN" dirty="0">
              <a:solidFill>
                <a:srgbClr val="C00000"/>
              </a:solidFill>
              <a:latin typeface="Algerian" pitchFamily="82" charset="0"/>
            </a:endParaRPr>
          </a:p>
        </p:txBody>
      </p:sp>
      <p:sp>
        <p:nvSpPr>
          <p:cNvPr id="3" name="Content Placeholder 2"/>
          <p:cNvSpPr>
            <a:spLocks noGrp="1"/>
          </p:cNvSpPr>
          <p:nvPr>
            <p:ph sz="half" idx="2"/>
          </p:nvPr>
        </p:nvSpPr>
        <p:spPr/>
        <p:txBody>
          <a:bodyPr>
            <a:normAutofit fontScale="70000" lnSpcReduction="20000"/>
          </a:bodyPr>
          <a:lstStyle/>
          <a:p>
            <a:endParaRPr lang="en-US" dirty="0" smtClean="0"/>
          </a:p>
          <a:p>
            <a:pPr>
              <a:buFont typeface="Wingdings" pitchFamily="2" charset="2"/>
              <a:buChar char="q"/>
            </a:pPr>
            <a:r>
              <a:rPr lang="en-US" sz="4000" b="1" i="1" dirty="0">
                <a:latin typeface="Cambria" pitchFamily="18" charset="0"/>
                <a:ea typeface="Cambria" pitchFamily="18" charset="0"/>
              </a:rPr>
              <a:t>The response will be yes or no</a:t>
            </a:r>
            <a:r>
              <a:rPr lang="en-US" sz="4000" dirty="0">
                <a:latin typeface="Cambria" pitchFamily="18" charset="0"/>
                <a:ea typeface="Cambria" pitchFamily="18" charset="0"/>
              </a:rPr>
              <a:t>. If the response </a:t>
            </a:r>
            <a:r>
              <a:rPr lang="en-US" sz="4000" b="1" i="1" dirty="0">
                <a:latin typeface="Cambria" pitchFamily="18" charset="0"/>
                <a:ea typeface="Cambria" pitchFamily="18" charset="0"/>
              </a:rPr>
              <a:t>is YES,</a:t>
            </a:r>
            <a:r>
              <a:rPr lang="en-US" sz="4000" dirty="0">
                <a:latin typeface="Cambria" pitchFamily="18" charset="0"/>
                <a:ea typeface="Cambria" pitchFamily="18" charset="0"/>
              </a:rPr>
              <a:t> two more </a:t>
            </a:r>
            <a:r>
              <a:rPr lang="en-US" sz="4000" dirty="0" smtClean="0">
                <a:latin typeface="Cambria" pitchFamily="18" charset="0"/>
                <a:ea typeface="Cambria" pitchFamily="18" charset="0"/>
              </a:rPr>
              <a:t>questions </a:t>
            </a:r>
            <a:r>
              <a:rPr lang="en-US" sz="4000" dirty="0">
                <a:latin typeface="Cambria" pitchFamily="18" charset="0"/>
                <a:ea typeface="Cambria" pitchFamily="18" charset="0"/>
              </a:rPr>
              <a:t>may be asked</a:t>
            </a:r>
            <a:r>
              <a:rPr lang="en-US" sz="4000" dirty="0" smtClean="0">
                <a:latin typeface="Cambria" pitchFamily="18" charset="0"/>
                <a:ea typeface="Cambria" pitchFamily="18" charset="0"/>
              </a:rPr>
              <a:t>.</a:t>
            </a:r>
          </a:p>
          <a:p>
            <a:pPr marL="109728" indent="0">
              <a:buNone/>
            </a:pPr>
            <a:endParaRPr lang="en-IN" sz="4000" dirty="0">
              <a:latin typeface="Cambria" pitchFamily="18" charset="0"/>
              <a:ea typeface="Cambria" pitchFamily="18" charset="0"/>
            </a:endParaRPr>
          </a:p>
          <a:p>
            <a:pPr lvl="0">
              <a:buFont typeface="Wingdings" pitchFamily="2" charset="2"/>
              <a:buChar char="q"/>
            </a:pPr>
            <a:r>
              <a:rPr lang="en-US" sz="4000" b="1" i="1" dirty="0">
                <a:latin typeface="Cambria" pitchFamily="18" charset="0"/>
                <a:ea typeface="Cambria" pitchFamily="18" charset="0"/>
              </a:rPr>
              <a:t>How many prescriptions did you receive  </a:t>
            </a:r>
            <a:r>
              <a:rPr lang="en-US" sz="4000" b="1" i="1" dirty="0" smtClean="0">
                <a:latin typeface="Cambria" pitchFamily="18" charset="0"/>
                <a:ea typeface="Cambria" pitchFamily="18" charset="0"/>
              </a:rPr>
              <a:t>OR</a:t>
            </a:r>
          </a:p>
          <a:p>
            <a:pPr marL="109728" lvl="0" indent="0">
              <a:buNone/>
            </a:pPr>
            <a:endParaRPr lang="en-IN" sz="4000" dirty="0">
              <a:latin typeface="Cambria" pitchFamily="18" charset="0"/>
              <a:ea typeface="Cambria" pitchFamily="18" charset="0"/>
            </a:endParaRPr>
          </a:p>
          <a:p>
            <a:pPr lvl="0">
              <a:buFont typeface="Wingdings" pitchFamily="2" charset="2"/>
              <a:buChar char="q"/>
            </a:pPr>
            <a:r>
              <a:rPr lang="en-US" sz="4000" b="1" i="1" dirty="0">
                <a:latin typeface="Cambria" pitchFamily="18" charset="0"/>
                <a:ea typeface="Cambria" pitchFamily="18" charset="0"/>
              </a:rPr>
              <a:t>How many STRIPS did you SELL. </a:t>
            </a:r>
            <a:endParaRPr lang="en-IN" sz="4000" dirty="0">
              <a:latin typeface="Cambria" pitchFamily="18" charset="0"/>
              <a:ea typeface="Cambria" pitchFamily="18" charset="0"/>
            </a:endParaRPr>
          </a:p>
          <a:p>
            <a:pPr>
              <a:buFont typeface="Wingdings" pitchFamily="2" charset="2"/>
              <a:buChar char="q"/>
            </a:pPr>
            <a:endParaRPr lang="en-IN" sz="4000" b="1" dirty="0">
              <a:latin typeface="Cambria" pitchFamily="18" charset="0"/>
              <a:ea typeface="Cambria" pitchFamily="18" charset="0"/>
            </a:endParaRPr>
          </a:p>
        </p:txBody>
      </p:sp>
    </p:spTree>
    <p:extLst>
      <p:ext uri="{BB962C8B-B14F-4D97-AF65-F5344CB8AC3E}">
        <p14:creationId xmlns:p14="http://schemas.microsoft.com/office/powerpoint/2010/main" val="28702231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645</TotalTime>
  <Words>686</Words>
  <Application>Microsoft Office PowerPoint</Application>
  <PresentationFormat>Custom</PresentationFormat>
  <Paragraphs>97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IT Enabled Medical Sales Representative   Module 1 Course Code:-MSR3021 TOPIC:- </vt:lpstr>
      <vt:lpstr>PHARMACEUTICALS RETAILING      </vt:lpstr>
      <vt:lpstr> pharmaceutical RETAILING  </vt:lpstr>
      <vt:lpstr> LOGISTICS PATHWAY /chain  </vt:lpstr>
      <vt:lpstr> Retail Pharmacy </vt:lpstr>
      <vt:lpstr>Need to collect information  </vt:lpstr>
      <vt:lpstr>How  to  collect “specific information</vt:lpstr>
      <vt:lpstr>Step 2  </vt:lpstr>
      <vt:lpstr>Step 3 </vt:lpstr>
      <vt:lpstr>Step 4   </vt:lpstr>
      <vt:lpstr>How to Utilize the information for call planning</vt:lpstr>
      <vt:lpstr>WHY ?</vt:lpstr>
      <vt:lpstr>THANK YOU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Enabled Medical Sales Representative   Module 1 Orientation Module TOPIC:- </dc:title>
  <dc:creator>DELL</dc:creator>
  <cp:lastModifiedBy>ismail - [2010]</cp:lastModifiedBy>
  <cp:revision>84</cp:revision>
  <dcterms:created xsi:type="dcterms:W3CDTF">2024-03-27T03:39:30Z</dcterms:created>
  <dcterms:modified xsi:type="dcterms:W3CDTF">2024-06-10T12:44:16Z</dcterms:modified>
</cp:coreProperties>
</file>